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diagrams/drawing1.xml" ContentType="application/vnd.ms-office.drawingml.diagramDrawing+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diagrams/layout1.xml" ContentType="application/vnd.openxmlformats-officedocument.drawingml.diagram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75" r:id="rId2"/>
    <p:sldId id="271" r:id="rId3"/>
    <p:sldId id="269" r:id="rId4"/>
    <p:sldId id="270" r:id="rId5"/>
    <p:sldId id="273" r:id="rId6"/>
    <p:sldId id="256" r:id="rId7"/>
    <p:sldId id="267" r:id="rId8"/>
    <p:sldId id="264" r:id="rId9"/>
    <p:sldId id="257" r:id="rId10"/>
    <p:sldId id="258" r:id="rId11"/>
    <p:sldId id="268" r:id="rId12"/>
    <p:sldId id="266" r:id="rId13"/>
    <p:sldId id="261" r:id="rId14"/>
    <p:sldId id="262" r:id="rId15"/>
    <p:sldId id="265" r:id="rId16"/>
    <p:sldId id="263" r:id="rId17"/>
    <p:sldId id="272" r:id="rId18"/>
    <p:sldId id="260" r:id="rId19"/>
    <p:sldId id="274" r:id="rId2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4" d="100"/>
          <a:sy n="74" d="100"/>
        </p:scale>
        <p:origin x="-1044"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5AAEBA3-A9A4-4FB7-A222-296B4F0C1842}" type="doc">
      <dgm:prSet loTypeId="urn:microsoft.com/office/officeart/2005/8/layout/pyramid4" loCatId="pyramid" qsTypeId="urn:microsoft.com/office/officeart/2005/8/quickstyle/simple1" qsCatId="simple" csTypeId="urn:microsoft.com/office/officeart/2005/8/colors/accent1_2" csCatId="accent1" phldr="1"/>
      <dgm:spPr/>
      <dgm:t>
        <a:bodyPr/>
        <a:lstStyle/>
        <a:p>
          <a:endParaRPr lang="en-US"/>
        </a:p>
      </dgm:t>
    </dgm:pt>
    <dgm:pt modelId="{3B578252-5212-4B66-AF02-6632B6D2AC03}">
      <dgm:prSet phldrT="[Text]" custT="1"/>
      <dgm:spPr/>
      <dgm:t>
        <a:bodyPr/>
        <a:lstStyle/>
        <a:p>
          <a:r>
            <a:rPr lang="en-US" sz="1800" dirty="0" smtClean="0"/>
            <a:t>OTTOMANS   Sunni Islam; Christian Subjects; archrivals of Europeans</a:t>
          </a:r>
          <a:endParaRPr lang="en-US" sz="1800" dirty="0"/>
        </a:p>
      </dgm:t>
    </dgm:pt>
    <dgm:pt modelId="{ACA4EB79-2199-438A-AB69-64B30B60C8C1}" type="parTrans" cxnId="{ACC7CA6E-75E5-4E08-A1A4-2BE34C774DEB}">
      <dgm:prSet/>
      <dgm:spPr/>
      <dgm:t>
        <a:bodyPr/>
        <a:lstStyle/>
        <a:p>
          <a:endParaRPr lang="en-US"/>
        </a:p>
      </dgm:t>
    </dgm:pt>
    <dgm:pt modelId="{0BBFC941-7004-4393-AD2E-6521F025EF6D}" type="sibTrans" cxnId="{ACC7CA6E-75E5-4E08-A1A4-2BE34C774DEB}">
      <dgm:prSet/>
      <dgm:spPr/>
      <dgm:t>
        <a:bodyPr/>
        <a:lstStyle/>
        <a:p>
          <a:endParaRPr lang="en-US"/>
        </a:p>
      </dgm:t>
    </dgm:pt>
    <dgm:pt modelId="{9642B7AB-F132-4056-9766-8D76EEDE4FFC}">
      <dgm:prSet phldrT="[Text]"/>
      <dgm:spPr/>
      <dgm:t>
        <a:bodyPr/>
        <a:lstStyle/>
        <a:p>
          <a:r>
            <a:rPr lang="en-US" dirty="0" smtClean="0"/>
            <a:t>SAFIVIDS         Shiite Islam; few non-Muslim subjects; good relations with Europe </a:t>
          </a:r>
          <a:endParaRPr lang="en-US" dirty="0"/>
        </a:p>
      </dgm:t>
    </dgm:pt>
    <dgm:pt modelId="{68E55A1E-494D-4848-BF48-5F558D147C2F}" type="parTrans" cxnId="{FF46038C-F783-4F88-A239-7093B6BD0D2F}">
      <dgm:prSet/>
      <dgm:spPr/>
      <dgm:t>
        <a:bodyPr/>
        <a:lstStyle/>
        <a:p>
          <a:endParaRPr lang="en-US"/>
        </a:p>
      </dgm:t>
    </dgm:pt>
    <dgm:pt modelId="{72C5AB43-1788-4AD0-87AB-5D32B1C36E53}" type="sibTrans" cxnId="{FF46038C-F783-4F88-A239-7093B6BD0D2F}">
      <dgm:prSet/>
      <dgm:spPr/>
      <dgm:t>
        <a:bodyPr/>
        <a:lstStyle/>
        <a:p>
          <a:endParaRPr lang="en-US"/>
        </a:p>
      </dgm:t>
    </dgm:pt>
    <dgm:pt modelId="{2F55C3BB-468D-4B54-8A88-AB3C8BE994BE}">
      <dgm:prSet phldrT="[Text]" custT="1"/>
      <dgm:spPr/>
      <dgm:t>
        <a:bodyPr/>
        <a:lstStyle/>
        <a:p>
          <a:r>
            <a:rPr lang="en-US" sz="1400" dirty="0" smtClean="0"/>
            <a:t>SIMILARITIES  Islamic; absolute ruler; military origin; flourished in arts; strong economic start; weakened in mid 1600’s</a:t>
          </a:r>
          <a:endParaRPr lang="en-US" sz="1400" dirty="0"/>
        </a:p>
      </dgm:t>
    </dgm:pt>
    <dgm:pt modelId="{1F8A27CA-A5D5-481B-8925-77A3FEB35DE2}" type="parTrans" cxnId="{B227079C-27AF-46CF-8DAF-4180CACA0DC3}">
      <dgm:prSet/>
      <dgm:spPr/>
      <dgm:t>
        <a:bodyPr/>
        <a:lstStyle/>
        <a:p>
          <a:endParaRPr lang="en-US"/>
        </a:p>
      </dgm:t>
    </dgm:pt>
    <dgm:pt modelId="{B114D711-0D41-4785-8028-51C0DFA4B755}" type="sibTrans" cxnId="{B227079C-27AF-46CF-8DAF-4180CACA0DC3}">
      <dgm:prSet/>
      <dgm:spPr/>
      <dgm:t>
        <a:bodyPr/>
        <a:lstStyle/>
        <a:p>
          <a:endParaRPr lang="en-US"/>
        </a:p>
      </dgm:t>
    </dgm:pt>
    <dgm:pt modelId="{E94C4A34-542D-40CA-BC1E-B6ED448C5156}">
      <dgm:prSet phldrT="[Text]"/>
      <dgm:spPr/>
      <dgm:t>
        <a:bodyPr/>
        <a:lstStyle/>
        <a:p>
          <a:r>
            <a:rPr lang="en-US" dirty="0" smtClean="0"/>
            <a:t>MUGHALS     Hindu subjects; eventual trade with Europeans</a:t>
          </a:r>
          <a:endParaRPr lang="en-US" dirty="0"/>
        </a:p>
      </dgm:t>
    </dgm:pt>
    <dgm:pt modelId="{23080D96-F833-4A71-A72B-17F684A36A82}" type="parTrans" cxnId="{EEE46C1B-EEEA-45E2-BC63-438560FC11E3}">
      <dgm:prSet/>
      <dgm:spPr/>
      <dgm:t>
        <a:bodyPr/>
        <a:lstStyle/>
        <a:p>
          <a:endParaRPr lang="en-US"/>
        </a:p>
      </dgm:t>
    </dgm:pt>
    <dgm:pt modelId="{4747CD94-3258-469C-9B40-AA98DB0C28A2}" type="sibTrans" cxnId="{EEE46C1B-EEEA-45E2-BC63-438560FC11E3}">
      <dgm:prSet/>
      <dgm:spPr/>
      <dgm:t>
        <a:bodyPr/>
        <a:lstStyle/>
        <a:p>
          <a:endParaRPr lang="en-US"/>
        </a:p>
      </dgm:t>
    </dgm:pt>
    <dgm:pt modelId="{350E8717-4B3A-4C5D-BE4E-70D8E778A252}" type="pres">
      <dgm:prSet presAssocID="{35AAEBA3-A9A4-4FB7-A222-296B4F0C1842}" presName="compositeShape" presStyleCnt="0">
        <dgm:presLayoutVars>
          <dgm:chMax val="9"/>
          <dgm:dir/>
          <dgm:resizeHandles val="exact"/>
        </dgm:presLayoutVars>
      </dgm:prSet>
      <dgm:spPr/>
      <dgm:t>
        <a:bodyPr/>
        <a:lstStyle/>
        <a:p>
          <a:endParaRPr lang="en-US"/>
        </a:p>
      </dgm:t>
    </dgm:pt>
    <dgm:pt modelId="{50FC28CD-9ED5-497C-8030-3A3F698D4222}" type="pres">
      <dgm:prSet presAssocID="{35AAEBA3-A9A4-4FB7-A222-296B4F0C1842}" presName="triangle1" presStyleLbl="node1" presStyleIdx="0" presStyleCnt="4">
        <dgm:presLayoutVars>
          <dgm:bulletEnabled val="1"/>
        </dgm:presLayoutVars>
      </dgm:prSet>
      <dgm:spPr/>
      <dgm:t>
        <a:bodyPr/>
        <a:lstStyle/>
        <a:p>
          <a:endParaRPr lang="en-US"/>
        </a:p>
      </dgm:t>
    </dgm:pt>
    <dgm:pt modelId="{52AAFB98-EDEF-4C7D-9FC0-F3B2A2EAB694}" type="pres">
      <dgm:prSet presAssocID="{35AAEBA3-A9A4-4FB7-A222-296B4F0C1842}" presName="triangle2" presStyleLbl="node1" presStyleIdx="1" presStyleCnt="4" custLinFactNeighborX="0" custLinFactNeighborY="0">
        <dgm:presLayoutVars>
          <dgm:bulletEnabled val="1"/>
        </dgm:presLayoutVars>
      </dgm:prSet>
      <dgm:spPr/>
      <dgm:t>
        <a:bodyPr/>
        <a:lstStyle/>
        <a:p>
          <a:endParaRPr lang="en-US"/>
        </a:p>
      </dgm:t>
    </dgm:pt>
    <dgm:pt modelId="{D08C4947-A783-4DE3-A890-CBAE3FE3EA83}" type="pres">
      <dgm:prSet presAssocID="{35AAEBA3-A9A4-4FB7-A222-296B4F0C1842}" presName="triangle3" presStyleLbl="node1" presStyleIdx="2" presStyleCnt="4" custLinFactNeighborX="1111" custLinFactNeighborY="6667">
        <dgm:presLayoutVars>
          <dgm:bulletEnabled val="1"/>
        </dgm:presLayoutVars>
      </dgm:prSet>
      <dgm:spPr/>
      <dgm:t>
        <a:bodyPr/>
        <a:lstStyle/>
        <a:p>
          <a:endParaRPr lang="en-US"/>
        </a:p>
      </dgm:t>
    </dgm:pt>
    <dgm:pt modelId="{2C48B459-FC58-442F-943D-A373C6064727}" type="pres">
      <dgm:prSet presAssocID="{35AAEBA3-A9A4-4FB7-A222-296B4F0C1842}" presName="triangle4" presStyleLbl="node1" presStyleIdx="3" presStyleCnt="4">
        <dgm:presLayoutVars>
          <dgm:bulletEnabled val="1"/>
        </dgm:presLayoutVars>
      </dgm:prSet>
      <dgm:spPr/>
      <dgm:t>
        <a:bodyPr/>
        <a:lstStyle/>
        <a:p>
          <a:endParaRPr lang="en-US"/>
        </a:p>
      </dgm:t>
    </dgm:pt>
  </dgm:ptLst>
  <dgm:cxnLst>
    <dgm:cxn modelId="{28164C68-BBE7-42E2-A1A6-717E7E38C30C}" type="presOf" srcId="{2F55C3BB-468D-4B54-8A88-AB3C8BE994BE}" destId="{D08C4947-A783-4DE3-A890-CBAE3FE3EA83}" srcOrd="0" destOrd="0" presId="urn:microsoft.com/office/officeart/2005/8/layout/pyramid4"/>
    <dgm:cxn modelId="{A3CD71FA-78B2-4545-A57D-56A03225FC28}" type="presOf" srcId="{E94C4A34-542D-40CA-BC1E-B6ED448C5156}" destId="{2C48B459-FC58-442F-943D-A373C6064727}" srcOrd="0" destOrd="0" presId="urn:microsoft.com/office/officeart/2005/8/layout/pyramid4"/>
    <dgm:cxn modelId="{FF46038C-F783-4F88-A239-7093B6BD0D2F}" srcId="{35AAEBA3-A9A4-4FB7-A222-296B4F0C1842}" destId="{9642B7AB-F132-4056-9766-8D76EEDE4FFC}" srcOrd="1" destOrd="0" parTransId="{68E55A1E-494D-4848-BF48-5F558D147C2F}" sibTransId="{72C5AB43-1788-4AD0-87AB-5D32B1C36E53}"/>
    <dgm:cxn modelId="{5A341276-6A4A-4933-8FB6-016AF2211EBE}" type="presOf" srcId="{9642B7AB-F132-4056-9766-8D76EEDE4FFC}" destId="{52AAFB98-EDEF-4C7D-9FC0-F3B2A2EAB694}" srcOrd="0" destOrd="0" presId="urn:microsoft.com/office/officeart/2005/8/layout/pyramid4"/>
    <dgm:cxn modelId="{84119D81-AA17-40E9-8E9D-E9DAD93B5F26}" type="presOf" srcId="{3B578252-5212-4B66-AF02-6632B6D2AC03}" destId="{50FC28CD-9ED5-497C-8030-3A3F698D4222}" srcOrd="0" destOrd="0" presId="urn:microsoft.com/office/officeart/2005/8/layout/pyramid4"/>
    <dgm:cxn modelId="{EEE46C1B-EEEA-45E2-BC63-438560FC11E3}" srcId="{35AAEBA3-A9A4-4FB7-A222-296B4F0C1842}" destId="{E94C4A34-542D-40CA-BC1E-B6ED448C5156}" srcOrd="3" destOrd="0" parTransId="{23080D96-F833-4A71-A72B-17F684A36A82}" sibTransId="{4747CD94-3258-469C-9B40-AA98DB0C28A2}"/>
    <dgm:cxn modelId="{ACC7CA6E-75E5-4E08-A1A4-2BE34C774DEB}" srcId="{35AAEBA3-A9A4-4FB7-A222-296B4F0C1842}" destId="{3B578252-5212-4B66-AF02-6632B6D2AC03}" srcOrd="0" destOrd="0" parTransId="{ACA4EB79-2199-438A-AB69-64B30B60C8C1}" sibTransId="{0BBFC941-7004-4393-AD2E-6521F025EF6D}"/>
    <dgm:cxn modelId="{B227079C-27AF-46CF-8DAF-4180CACA0DC3}" srcId="{35AAEBA3-A9A4-4FB7-A222-296B4F0C1842}" destId="{2F55C3BB-468D-4B54-8A88-AB3C8BE994BE}" srcOrd="2" destOrd="0" parTransId="{1F8A27CA-A5D5-481B-8925-77A3FEB35DE2}" sibTransId="{B114D711-0D41-4785-8028-51C0DFA4B755}"/>
    <dgm:cxn modelId="{AFCFDEAD-C260-462A-A2D0-2DECC646BB37}" type="presOf" srcId="{35AAEBA3-A9A4-4FB7-A222-296B4F0C1842}" destId="{350E8717-4B3A-4C5D-BE4E-70D8E778A252}" srcOrd="0" destOrd="0" presId="urn:microsoft.com/office/officeart/2005/8/layout/pyramid4"/>
    <dgm:cxn modelId="{0EB00BFC-3CBD-4197-BBE0-582A5020C26E}" type="presParOf" srcId="{350E8717-4B3A-4C5D-BE4E-70D8E778A252}" destId="{50FC28CD-9ED5-497C-8030-3A3F698D4222}" srcOrd="0" destOrd="0" presId="urn:microsoft.com/office/officeart/2005/8/layout/pyramid4"/>
    <dgm:cxn modelId="{811190AB-F464-4D70-88A6-71909744E995}" type="presParOf" srcId="{350E8717-4B3A-4C5D-BE4E-70D8E778A252}" destId="{52AAFB98-EDEF-4C7D-9FC0-F3B2A2EAB694}" srcOrd="1" destOrd="0" presId="urn:microsoft.com/office/officeart/2005/8/layout/pyramid4"/>
    <dgm:cxn modelId="{0663AA53-7486-4F87-A150-1F08C2068E8A}" type="presParOf" srcId="{350E8717-4B3A-4C5D-BE4E-70D8E778A252}" destId="{D08C4947-A783-4DE3-A890-CBAE3FE3EA83}" srcOrd="2" destOrd="0" presId="urn:microsoft.com/office/officeart/2005/8/layout/pyramid4"/>
    <dgm:cxn modelId="{E94DC1DD-C46D-45CD-9AC0-8D8ACAB5B81D}" type="presParOf" srcId="{350E8717-4B3A-4C5D-BE4E-70D8E778A252}" destId="{2C48B459-FC58-442F-943D-A373C6064727}" srcOrd="3" destOrd="0" presId="urn:microsoft.com/office/officeart/2005/8/layout/pyramid4"/>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50FC28CD-9ED5-497C-8030-3A3F698D4222}">
      <dsp:nvSpPr>
        <dsp:cNvPr id="0" name=""/>
        <dsp:cNvSpPr/>
      </dsp:nvSpPr>
      <dsp:spPr>
        <a:xfrm>
          <a:off x="2171700" y="0"/>
          <a:ext cx="3429000" cy="3429000"/>
        </a:xfrm>
        <a:prstGeom prst="triangl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smtClean="0"/>
            <a:t>OTTOMANS   Sunni Islam; Christian Subjects; archrivals of Europeans</a:t>
          </a:r>
          <a:endParaRPr lang="en-US" sz="1800" kern="1200" dirty="0"/>
        </a:p>
      </dsp:txBody>
      <dsp:txXfrm>
        <a:off x="2171700" y="0"/>
        <a:ext cx="3429000" cy="3429000"/>
      </dsp:txXfrm>
    </dsp:sp>
    <dsp:sp modelId="{52AAFB98-EDEF-4C7D-9FC0-F3B2A2EAB694}">
      <dsp:nvSpPr>
        <dsp:cNvPr id="0" name=""/>
        <dsp:cNvSpPr/>
      </dsp:nvSpPr>
      <dsp:spPr>
        <a:xfrm>
          <a:off x="457200" y="3429000"/>
          <a:ext cx="3429000" cy="3429000"/>
        </a:xfrm>
        <a:prstGeom prst="triangl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n-US" sz="1700" kern="1200" dirty="0" smtClean="0"/>
            <a:t>SAFIVIDS         Shiite Islam; few non-Muslim subjects; good relations with Europe </a:t>
          </a:r>
          <a:endParaRPr lang="en-US" sz="1700" kern="1200" dirty="0"/>
        </a:p>
      </dsp:txBody>
      <dsp:txXfrm>
        <a:off x="457200" y="3429000"/>
        <a:ext cx="3429000" cy="3429000"/>
      </dsp:txXfrm>
    </dsp:sp>
    <dsp:sp modelId="{D08C4947-A783-4DE3-A890-CBAE3FE3EA83}">
      <dsp:nvSpPr>
        <dsp:cNvPr id="0" name=""/>
        <dsp:cNvSpPr/>
      </dsp:nvSpPr>
      <dsp:spPr>
        <a:xfrm rot="10800000">
          <a:off x="2209796" y="3429000"/>
          <a:ext cx="3429000" cy="3429000"/>
        </a:xfrm>
        <a:prstGeom prst="triangl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kern="1200" dirty="0" smtClean="0"/>
            <a:t>SIMILARITIES  Islamic; absolute ruler; military origin; flourished in arts; strong economic start; weakened in mid 1600’s</a:t>
          </a:r>
          <a:endParaRPr lang="en-US" sz="1400" kern="1200" dirty="0"/>
        </a:p>
      </dsp:txBody>
      <dsp:txXfrm rot="10800000">
        <a:off x="2209796" y="3429000"/>
        <a:ext cx="3429000" cy="3429000"/>
      </dsp:txXfrm>
    </dsp:sp>
    <dsp:sp modelId="{2C48B459-FC58-442F-943D-A373C6064727}">
      <dsp:nvSpPr>
        <dsp:cNvPr id="0" name=""/>
        <dsp:cNvSpPr/>
      </dsp:nvSpPr>
      <dsp:spPr>
        <a:xfrm>
          <a:off x="3886200" y="3429000"/>
          <a:ext cx="3429000" cy="3429000"/>
        </a:xfrm>
        <a:prstGeom prst="triangl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n-US" sz="1700" kern="1200" dirty="0" smtClean="0"/>
            <a:t>MUGHALS     Hindu subjects; eventual trade with Europeans</a:t>
          </a:r>
          <a:endParaRPr lang="en-US" sz="1700" kern="1200" dirty="0"/>
        </a:p>
      </dsp:txBody>
      <dsp:txXfrm>
        <a:off x="3886200" y="3429000"/>
        <a:ext cx="3429000" cy="3429000"/>
      </dsp:txXfrm>
    </dsp:sp>
  </dsp:spTree>
</dsp:drawing>
</file>

<file path=ppt/diagrams/layout1.xml><?xml version="1.0" encoding="utf-8"?>
<dgm:layoutDef xmlns:dgm="http://schemas.openxmlformats.org/drawingml/2006/diagram" xmlns:a="http://schemas.openxmlformats.org/drawingml/2006/main" uniqueId="urn:microsoft.com/office/officeart/2005/8/layout/pyramid4">
  <dgm:title val=""/>
  <dgm:desc val=""/>
  <dgm:catLst>
    <dgm:cat type="pyramid" pri="4000"/>
    <dgm:cat type="relationship" pri="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useDef="1">
    <dgm:dataModel>
      <dgm:ptLst/>
      <dgm:bg/>
      <dgm:whole/>
    </dgm:dataModel>
  </dgm:styleData>
  <dgm:clrData useDef="1">
    <dgm:dataModel>
      <dgm:ptLst/>
      <dgm:bg/>
      <dgm:whole/>
    </dgm:dataModel>
  </dgm:clrData>
  <dgm:layoutNode name="compositeShape">
    <dgm:varLst>
      <dgm:chMax val="9"/>
      <dgm:dir/>
      <dgm:resizeHandles val="exact"/>
    </dgm:varLst>
    <dgm:alg type="composite">
      <dgm:param type="ar" val="1"/>
    </dgm:alg>
    <dgm:shape xmlns:r="http://schemas.openxmlformats.org/officeDocument/2006/relationships" r:blip="">
      <dgm:adjLst/>
    </dgm:shape>
    <dgm:presOf/>
    <dgm:choose name="Name0">
      <dgm:if name="Name1" axis="ch" ptType="node" func="cnt" op="lte" val="4">
        <dgm:choose name="Name2">
          <dgm:if name="Name3" axis="ch" ptType="node" func="cnt" op="equ" val="1">
            <dgm:constrLst>
              <dgm:constr type="primFontSz" for="ch" ptType="node" op="equ" val="65"/>
              <dgm:constr type="t" for="ch" forName="triangle1"/>
              <dgm:constr type="l" for="ch" forName="triangle1"/>
              <dgm:constr type="h" for="ch" forName="triangle1" refType="h"/>
              <dgm:constr type="w" for="ch" forName="triangle1" refType="h"/>
            </dgm:constrLst>
          </dgm:if>
          <dgm:else name="Name4">
            <dgm:constrLst>
              <dgm:constr type="primFontSz" for="ch" ptType="node" op="equ" val="65"/>
              <dgm:constr type="t" for="ch" forName="triangle1"/>
              <dgm:constr type="l" for="ch" forName="triangle1" refType="h" fact="0.25"/>
              <dgm:constr type="h" for="ch" forName="triangle1" refType="h" fact="0.5"/>
              <dgm:constr type="w" for="ch" forName="triangle1" refType="h" fact="0.5"/>
              <dgm:constr type="t" for="ch" forName="triangle2" refType="h" fact="0.5"/>
              <dgm:constr type="l" for="ch" forName="triangle2"/>
              <dgm:constr type="h" for="ch" forName="triangle2" refType="h" fact="0.5"/>
              <dgm:constr type="w" for="ch" forName="triangle2" refType="h" fact="0.5"/>
              <dgm:constr type="t" for="ch" forName="triangle3" refType="h" fact="0.5"/>
              <dgm:constr type="l" for="ch" forName="triangle3" refType="h" fact="0.25"/>
              <dgm:constr type="h" for="ch" forName="triangle3" refType="h" fact="0.5"/>
              <dgm:constr type="w" for="ch" forName="triangle3" refType="h" fact="0.5"/>
              <dgm:constr type="t" for="ch" forName="triangle4" refType="h" fact="0.5"/>
              <dgm:constr type="l" for="ch" forName="triangle4" refType="h" fact="0.5"/>
              <dgm:constr type="h" for="ch" forName="triangle4" refType="h" fact="0.5"/>
              <dgm:constr type="w" for="ch" forName="triangle4" refType="h" fact="0.5"/>
            </dgm:constrLst>
          </dgm:else>
        </dgm:choose>
      </dgm:if>
      <dgm:else name="Name5">
        <dgm:constrLst>
          <dgm:constr type="primFontSz" for="ch" ptType="node" op="equ" val="65"/>
          <dgm:constr type="t" for="ch" forName="triangle1"/>
          <dgm:constr type="l" for="ch" forName="triangle1" refType="h" fact="0.33"/>
          <dgm:constr type="h" for="ch" forName="triangle1" refType="h" fact="0.33"/>
          <dgm:constr type="w" for="ch" forName="triangle1" refType="h" fact="0.33"/>
          <dgm:constr type="t" for="ch" forName="triangle2" refType="h" fact="0.33"/>
          <dgm:constr type="l" for="ch" forName="triangle2" refType="h" fact="0.165"/>
          <dgm:constr type="h" for="ch" forName="triangle2" refType="h" fact="0.33"/>
          <dgm:constr type="w" for="ch" forName="triangle2" refType="h" fact="0.33"/>
          <dgm:constr type="t" for="ch" forName="triangle3" refType="h" fact="0.33"/>
          <dgm:constr type="l" for="ch" forName="triangle3" refType="h" fact="0.33"/>
          <dgm:constr type="h" for="ch" forName="triangle3" refType="h" fact="0.33"/>
          <dgm:constr type="w" for="ch" forName="triangle3" refType="h" fact="0.33"/>
          <dgm:constr type="t" for="ch" forName="triangle4" refType="h" fact="0.33"/>
          <dgm:constr type="l" for="ch" forName="triangle4" refType="h" fact="0.495"/>
          <dgm:constr type="h" for="ch" forName="triangle4" refType="h" fact="0.33"/>
          <dgm:constr type="w" for="ch" forName="triangle4" refType="h" fact="0.33"/>
          <dgm:constr type="t" for="ch" forName="triangle5" refType="h" fact="0.66"/>
          <dgm:constr type="l" for="ch" forName="triangle5"/>
          <dgm:constr type="h" for="ch" forName="triangle5" refType="h" fact="0.33"/>
          <dgm:constr type="w" for="ch" forName="triangle5" refType="h" fact="0.33"/>
          <dgm:constr type="t" for="ch" forName="triangle6" refType="h" fact="0.66"/>
          <dgm:constr type="l" for="ch" forName="triangle6" refType="h" fact="0.165"/>
          <dgm:constr type="h" for="ch" forName="triangle6" refType="h" fact="0.33"/>
          <dgm:constr type="w" for="ch" forName="triangle6" refType="h" fact="0.33"/>
          <dgm:constr type="t" for="ch" forName="triangle7" refType="h" fact="0.66"/>
          <dgm:constr type="l" for="ch" forName="triangle7" refType="h" fact="0.33"/>
          <dgm:constr type="h" for="ch" forName="triangle7" refType="h" fact="0.33"/>
          <dgm:constr type="w" for="ch" forName="triangle7" refType="h" fact="0.33"/>
          <dgm:constr type="t" for="ch" forName="triangle8" refType="h" fact="0.66"/>
          <dgm:constr type="l" for="ch" forName="triangle8" refType="h" fact="0.495"/>
          <dgm:constr type="h" for="ch" forName="triangle8" refType="h" fact="0.33"/>
          <dgm:constr type="w" for="ch" forName="triangle8" refType="h" fact="0.33"/>
          <dgm:constr type="t" for="ch" forName="triangle9" refType="h" fact="0.66"/>
          <dgm:constr type="l" for="ch" forName="triangle9" refType="h" fact="0.66"/>
          <dgm:constr type="h" for="ch" forName="triangle9" refType="h" fact="0.33"/>
          <dgm:constr type="w" for="ch" forName="triangle9" refType="h" fact="0.33"/>
        </dgm:constrLst>
      </dgm:else>
    </dgm:choose>
    <dgm:ruleLst/>
    <dgm:choose name="Name6">
      <dgm:if name="Name7" axis="ch" ptType="node" func="cnt" op="gte" val="1">
        <dgm:layoutNode name="triangle1" styleLbl="node1">
          <dgm:varLst>
            <dgm:bulletEnabled val="1"/>
          </dgm:varLst>
          <dgm:alg type="tx">
            <dgm:param type="txAnchorVertCh" val="mid"/>
          </dgm:alg>
          <dgm:shape xmlns:r="http://schemas.openxmlformats.org/officeDocument/2006/relationships" type="triangle"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8"/>
    </dgm:choose>
    <dgm:choose name="Name9">
      <dgm:if name="Name10" axis="ch" ptType="node" func="cnt" op="gte" val="2">
        <dgm:layoutNode name="triangle2" styleLbl="node1">
          <dgm:varLst>
            <dgm:bulletEnabled val="1"/>
          </dgm:varLst>
          <dgm:alg type="tx">
            <dgm:param type="txAnchorVertCh" val="mid"/>
          </dgm:alg>
          <dgm:shape xmlns:r="http://schemas.openxmlformats.org/officeDocument/2006/relationships" type="triangle" r:blip="">
            <dgm:adjLst/>
          </dgm:shape>
          <dgm:choose name="Name11">
            <dgm:if name="Name12" func="var" arg="dir" op="equ" val="norm">
              <dgm:presOf axis="ch desOrSelf" ptType="node node" st="2 1" cnt="1 0"/>
            </dgm:if>
            <dgm:else name="Name13">
              <dgm:presOf axis="ch desOrSelf" ptType="node node" st="4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3" styleLbl="node1">
          <dgm:varLst>
            <dgm:bulletEnabled val="1"/>
          </dgm:varLst>
          <dgm:alg type="tx">
            <dgm:param type="txAnchorVertCh" val="mid"/>
          </dgm:alg>
          <dgm:shape xmlns:r="http://schemas.openxmlformats.org/officeDocument/2006/relationships" rot="180" type="triangle" r:blip="">
            <dgm:adjLst/>
          </dgm:shape>
          <dgm:presOf axis="ch desOrSelf"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4" styleLbl="node1">
          <dgm:varLst>
            <dgm:bulletEnabled val="1"/>
          </dgm:varLst>
          <dgm:alg type="tx">
            <dgm:param type="txAnchorVertCh" val="mid"/>
          </dgm:alg>
          <dgm:shape xmlns:r="http://schemas.openxmlformats.org/officeDocument/2006/relationships" type="triangle" r:blip="">
            <dgm:adjLst/>
          </dgm:shape>
          <dgm:choose name="Name14">
            <dgm:if name="Name15" func="var" arg="dir" op="equ" val="norm">
              <dgm:presOf axis="ch desOrSelf" ptType="node node" st="4 1" cnt="1 0"/>
            </dgm:if>
            <dgm:else name="Name16">
              <dgm:presOf axis="ch desOrSelf" ptType="node node" st="2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7"/>
    </dgm:choose>
    <dgm:choose name="Name18">
      <dgm:if name="Name19" axis="ch" ptType="node" func="cnt" op="gte" val="5">
        <dgm:layoutNode name="triangle5" styleLbl="node1">
          <dgm:varLst>
            <dgm:bulletEnabled val="1"/>
          </dgm:varLst>
          <dgm:alg type="tx">
            <dgm:param type="txAnchorVertCh" val="mid"/>
          </dgm:alg>
          <dgm:shape xmlns:r="http://schemas.openxmlformats.org/officeDocument/2006/relationships" type="triangle" r:blip="">
            <dgm:adjLst/>
          </dgm:shape>
          <dgm:choose name="Name20">
            <dgm:if name="Name21" func="var" arg="dir" op="equ" val="norm">
              <dgm:presOf axis="ch desOrSelf" ptType="node node" st="5 1" cnt="1 0"/>
            </dgm:if>
            <dgm:else name="Name22">
              <dgm:presOf axis="ch desOrSelf" ptType="node node" st="9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6" styleLbl="node1">
          <dgm:varLst>
            <dgm:bulletEnabled val="1"/>
          </dgm:varLst>
          <dgm:alg type="tx">
            <dgm:param type="txAnchorVertCh" val="mid"/>
          </dgm:alg>
          <dgm:shape xmlns:r="http://schemas.openxmlformats.org/officeDocument/2006/relationships" rot="180" type="triangle" r:blip="">
            <dgm:adjLst/>
          </dgm:shape>
          <dgm:choose name="Name23">
            <dgm:if name="Name24" func="var" arg="dir" op="equ" val="norm">
              <dgm:presOf axis="ch desOrSelf" ptType="node node" st="6 1" cnt="1 0"/>
            </dgm:if>
            <dgm:else name="Name25">
              <dgm:presOf axis="ch desOrSelf" ptType="node node" st="8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7" styleLbl="node1">
          <dgm:varLst>
            <dgm:bulletEnabled val="1"/>
          </dgm:varLst>
          <dgm:alg type="tx">
            <dgm:param type="txAnchorVertCh" val="mid"/>
          </dgm:alg>
          <dgm:shape xmlns:r="http://schemas.openxmlformats.org/officeDocument/2006/relationships" type="triangle" r:blip="">
            <dgm:adjLst/>
          </dgm:shape>
          <dgm:presOf axis="ch desOrSelf" ptType="node node" st="7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8" styleLbl="node1">
          <dgm:varLst>
            <dgm:bulletEnabled val="1"/>
          </dgm:varLst>
          <dgm:alg type="tx">
            <dgm:param type="txAnchorVertCh" val="mid"/>
          </dgm:alg>
          <dgm:shape xmlns:r="http://schemas.openxmlformats.org/officeDocument/2006/relationships" rot="180" type="triangle" r:blip="">
            <dgm:adjLst/>
          </dgm:shape>
          <dgm:choose name="Name26">
            <dgm:if name="Name27" func="var" arg="dir" op="equ" val="norm">
              <dgm:presOf axis="ch desOrSelf" ptType="node node" st="8 1" cnt="1 0"/>
            </dgm:if>
            <dgm:else name="Name28">
              <dgm:presOf axis="ch desOrSelf" ptType="node node" st="6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9" styleLbl="node1">
          <dgm:varLst>
            <dgm:bulletEnabled val="1"/>
          </dgm:varLst>
          <dgm:alg type="tx">
            <dgm:param type="txAnchorVertCh" val="mid"/>
          </dgm:alg>
          <dgm:shape xmlns:r="http://schemas.openxmlformats.org/officeDocument/2006/relationships" type="triangle" r:blip="">
            <dgm:adjLst/>
          </dgm:shape>
          <dgm:choose name="Name29">
            <dgm:if name="Name30" func="var" arg="dir" op="equ" val="norm">
              <dgm:presOf axis="ch desOrSelf" ptType="node node" st="9 1" cnt="1 0"/>
            </dgm:if>
            <dgm:else name="Name31">
              <dgm:presOf axis="ch desOrSelf" ptType="node node" st="5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32"/>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US" smtClean="0"/>
              <a:t>Click to edit Master title style</a:t>
            </a:r>
            <a:endParaRPr kumimoji="0" lang="en-US"/>
          </a:p>
        </p:txBody>
      </p:sp>
      <p:sp>
        <p:nvSpPr>
          <p:cNvPr id="28" name="Date Placeholder 27"/>
          <p:cNvSpPr>
            <a:spLocks noGrp="1"/>
          </p:cNvSpPr>
          <p:nvPr>
            <p:ph type="dt" sz="half" idx="10"/>
          </p:nvPr>
        </p:nvSpPr>
        <p:spPr/>
        <p:txBody>
          <a:bodyPr/>
          <a:lstStyle/>
          <a:p>
            <a:fld id="{42F1ACBD-CA0D-4D17-A594-92CBD381BBDB}" type="datetimeFigureOut">
              <a:rPr lang="en-US" smtClean="0"/>
              <a:pPr/>
              <a:t>8/27/2010</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a:lstStyle/>
          <a:p>
            <a:fld id="{48BBAD75-B333-477E-BD6E-D7EC67D5C58B}" type="slidenum">
              <a:rPr lang="en-US" smtClean="0"/>
              <a:pPr/>
              <a:t>‹#›</a:t>
            </a:fld>
            <a:endParaRPr lang="en-US"/>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2F1ACBD-CA0D-4D17-A594-92CBD381BBDB}" type="datetimeFigureOut">
              <a:rPr lang="en-US" smtClean="0"/>
              <a:pPr/>
              <a:t>8/27/2010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BBAD75-B333-477E-BD6E-D7EC67D5C58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2F1ACBD-CA0D-4D17-A594-92CBD381BBDB}" type="datetimeFigureOut">
              <a:rPr lang="en-US" smtClean="0"/>
              <a:pPr/>
              <a:t>8/27/2010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BBAD75-B333-477E-BD6E-D7EC67D5C58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2F1ACBD-CA0D-4D17-A594-92CBD381BBDB}" type="datetimeFigureOut">
              <a:rPr lang="en-US" smtClean="0"/>
              <a:pPr/>
              <a:t>8/27/2010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BBAD75-B333-477E-BD6E-D7EC67D5C58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42F1ACBD-CA0D-4D17-A594-92CBD381BBDB}" type="datetimeFigureOut">
              <a:rPr lang="en-US" smtClean="0"/>
              <a:pPr/>
              <a:t>8/27/2010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7924800" y="6416675"/>
            <a:ext cx="762000" cy="365125"/>
          </a:xfrm>
        </p:spPr>
        <p:txBody>
          <a:bodyPr/>
          <a:lstStyle/>
          <a:p>
            <a:fld id="{48BBAD75-B333-477E-BD6E-D7EC67D5C58B}"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42F1ACBD-CA0D-4D17-A594-92CBD381BBDB}" type="datetimeFigureOut">
              <a:rPr lang="en-US" smtClean="0"/>
              <a:pPr/>
              <a:t>8/27/2010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BBAD75-B333-477E-BD6E-D7EC67D5C58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42F1ACBD-CA0D-4D17-A594-92CBD381BBDB}" type="datetimeFigureOut">
              <a:rPr lang="en-US" smtClean="0"/>
              <a:pPr/>
              <a:t>8/27/2010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8BBAD75-B333-477E-BD6E-D7EC67D5C58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42F1ACBD-CA0D-4D17-A594-92CBD381BBDB}" type="datetimeFigureOut">
              <a:rPr lang="en-US" smtClean="0"/>
              <a:pPr/>
              <a:t>8/27/2010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8BBAD75-B333-477E-BD6E-D7EC67D5C58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2F1ACBD-CA0D-4D17-A594-92CBD381BBDB}" type="datetimeFigureOut">
              <a:rPr lang="en-US" smtClean="0"/>
              <a:pPr/>
              <a:t>8/27/2010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8BBAD75-B333-477E-BD6E-D7EC67D5C58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42F1ACBD-CA0D-4D17-A594-92CBD381BBDB}" type="datetimeFigureOut">
              <a:rPr lang="en-US" smtClean="0"/>
              <a:pPr/>
              <a:t>8/27/2010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BBAD75-B333-477E-BD6E-D7EC67D5C58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4" name="Text Placeholder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42F1ACBD-CA0D-4D17-A594-92CBD381BBDB}" type="datetimeFigureOut">
              <a:rPr lang="en-US" smtClean="0"/>
              <a:pPr/>
              <a:t>8/27/2010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BBAD75-B333-477E-BD6E-D7EC67D5C58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42F1ACBD-CA0D-4D17-A594-92CBD381BBDB}" type="datetimeFigureOut">
              <a:rPr lang="en-US" smtClean="0"/>
              <a:pPr/>
              <a:t>8/27/2010</a:t>
            </a:fld>
            <a:endParaRPr lang="en-US"/>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n-US"/>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48BBAD75-B333-477E-BD6E-D7EC67D5C58B}"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hyperlink" Target="http://www.youtube.com/watch?v=i5jE7y5vT5M"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5.gi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Monday 8/30/10</a:t>
            </a:r>
            <a:endParaRPr lang="en-US" dirty="0"/>
          </a:p>
        </p:txBody>
      </p:sp>
      <p:sp>
        <p:nvSpPr>
          <p:cNvPr id="3" name="Content Placeholder 2"/>
          <p:cNvSpPr>
            <a:spLocks noGrp="1"/>
          </p:cNvSpPr>
          <p:nvPr>
            <p:ph idx="1"/>
          </p:nvPr>
        </p:nvSpPr>
        <p:spPr/>
        <p:txBody>
          <a:bodyPr/>
          <a:lstStyle/>
          <a:p>
            <a:r>
              <a:rPr lang="en-US" dirty="0" smtClean="0"/>
              <a:t>Turn in Me Tree</a:t>
            </a:r>
          </a:p>
          <a:p>
            <a:r>
              <a:rPr lang="en-US" dirty="0" smtClean="0"/>
              <a:t>3 min - Quiz</a:t>
            </a:r>
          </a:p>
          <a:p>
            <a:r>
              <a:rPr lang="en-US" dirty="0" smtClean="0"/>
              <a:t>5 min - Wikispaces tutorial</a:t>
            </a:r>
          </a:p>
          <a:p>
            <a:r>
              <a:rPr lang="en-US" dirty="0" smtClean="0"/>
              <a:t>10 min - Ch. 11 Part I</a:t>
            </a:r>
          </a:p>
          <a:p>
            <a:r>
              <a:rPr lang="en-US" dirty="0" smtClean="0"/>
              <a:t>20 min - Primary Document and discussion</a:t>
            </a:r>
          </a:p>
          <a:p>
            <a:r>
              <a:rPr lang="en-US" u="sng" dirty="0" smtClean="0"/>
              <a:t>H.W. </a:t>
            </a:r>
            <a:r>
              <a:rPr lang="en-US" dirty="0" smtClean="0"/>
              <a:t>– Wiki paragraph write</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a:p>
        </p:txBody>
      </p:sp>
      <p:pic>
        <p:nvPicPr>
          <p:cNvPr id="4098" name="Picture 2" descr="http://www.ottomansouvenir.com/img/Maps/Ottoman_Empire_Map_16-17th_Centuries.JPG"/>
          <p:cNvPicPr>
            <a:picLocks noChangeAspect="1" noChangeArrowheads="1"/>
          </p:cNvPicPr>
          <p:nvPr/>
        </p:nvPicPr>
        <p:blipFill>
          <a:blip r:embed="rId2" cstate="print"/>
          <a:srcRect/>
          <a:stretch>
            <a:fillRect/>
          </a:stretch>
        </p:blipFill>
        <p:spPr bwMode="auto">
          <a:xfrm>
            <a:off x="152400" y="228600"/>
            <a:ext cx="8790576" cy="6248400"/>
          </a:xfrm>
          <a:prstGeom prst="rect">
            <a:avLst/>
          </a:prstGeom>
          <a:noFill/>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066800"/>
          </a:xfrm>
        </p:spPr>
        <p:txBody>
          <a:bodyPr>
            <a:normAutofit fontScale="90000"/>
          </a:bodyPr>
          <a:lstStyle/>
          <a:p>
            <a:r>
              <a:rPr lang="en-US" dirty="0" smtClean="0"/>
              <a:t>Women and Islamic Law in the Ottoman Empire</a:t>
            </a:r>
            <a:endParaRPr lang="en-US" dirty="0"/>
          </a:p>
        </p:txBody>
      </p:sp>
      <p:sp>
        <p:nvSpPr>
          <p:cNvPr id="3" name="Content Placeholder 2"/>
          <p:cNvSpPr>
            <a:spLocks noGrp="1"/>
          </p:cNvSpPr>
          <p:nvPr>
            <p:ph idx="1"/>
          </p:nvPr>
        </p:nvSpPr>
        <p:spPr>
          <a:xfrm>
            <a:off x="0" y="1143000"/>
            <a:ext cx="9144000" cy="5715000"/>
          </a:xfrm>
        </p:spPr>
        <p:txBody>
          <a:bodyPr>
            <a:normAutofit fontScale="77500" lnSpcReduction="20000"/>
          </a:bodyPr>
          <a:lstStyle/>
          <a:p>
            <a:r>
              <a:rPr lang="en-US" dirty="0" smtClean="0"/>
              <a:t>In making arrangements for marriage, how much legal authority is exercised by the following: </a:t>
            </a:r>
          </a:p>
          <a:p>
            <a:pPr lvl="1"/>
            <a:r>
              <a:rPr lang="en-US" dirty="0" smtClean="0"/>
              <a:t>the future husband and wife</a:t>
            </a:r>
          </a:p>
          <a:p>
            <a:pPr lvl="1"/>
            <a:r>
              <a:rPr lang="en-US" dirty="0" smtClean="0"/>
              <a:t>Fathers and grandfathers</a:t>
            </a:r>
          </a:p>
          <a:p>
            <a:pPr lvl="1"/>
            <a:r>
              <a:rPr lang="en-US" dirty="0" smtClean="0"/>
              <a:t>Male relatives of the future husband and wife</a:t>
            </a:r>
          </a:p>
          <a:p>
            <a:r>
              <a:rPr lang="en-US" dirty="0" smtClean="0"/>
              <a:t>What do the divorce cases reveal about the obligations of husbands to their wives?</a:t>
            </a:r>
          </a:p>
          <a:p>
            <a:r>
              <a:rPr lang="en-US" dirty="0" smtClean="0"/>
              <a:t>What rights does a married woman have against an abusive husband?</a:t>
            </a:r>
          </a:p>
          <a:p>
            <a:r>
              <a:rPr lang="en-US" dirty="0" smtClean="0"/>
              <a:t>How did </a:t>
            </a:r>
            <a:r>
              <a:rPr lang="en-US" dirty="0" err="1" smtClean="0"/>
              <a:t>Khayr</a:t>
            </a:r>
            <a:r>
              <a:rPr lang="en-US" dirty="0" smtClean="0"/>
              <a:t> al-Din </a:t>
            </a:r>
            <a:r>
              <a:rPr lang="en-US" dirty="0" err="1" smtClean="0"/>
              <a:t>Ramli</a:t>
            </a:r>
            <a:r>
              <a:rPr lang="en-US" dirty="0" smtClean="0"/>
              <a:t> view rapists and abductors of women? What penalties are prescribed for perpetrators of such crimes?</a:t>
            </a:r>
          </a:p>
          <a:p>
            <a:r>
              <a:rPr lang="en-US" dirty="0" smtClean="0"/>
              <a:t>In one case a widow is appointed by her dying husband to be guardian of their children.  What does this reveal about inheritance practices?</a:t>
            </a:r>
          </a:p>
          <a:p>
            <a:r>
              <a:rPr lang="en-US" u="sng" dirty="0" smtClean="0"/>
              <a:t>Wiki paragraph write: </a:t>
            </a:r>
            <a:r>
              <a:rPr lang="en-US" dirty="0" smtClean="0"/>
              <a:t>What do you think about women’s legal standing in 17</a:t>
            </a:r>
            <a:r>
              <a:rPr lang="en-US" baseline="30000" dirty="0" smtClean="0"/>
              <a:t>th</a:t>
            </a:r>
            <a:r>
              <a:rPr lang="en-US" dirty="0" smtClean="0"/>
              <a:t> C Syria-Palestine? What situations and laws affect your opinion?</a:t>
            </a:r>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066800"/>
            <a:ext cx="8229600" cy="1143000"/>
          </a:xfrm>
        </p:spPr>
        <p:txBody>
          <a:bodyPr>
            <a:normAutofit fontScale="90000"/>
          </a:bodyPr>
          <a:lstStyle/>
          <a:p>
            <a:r>
              <a:rPr lang="en-US" dirty="0" smtClean="0"/>
              <a:t>youtube.com</a:t>
            </a:r>
            <a:br>
              <a:rPr lang="en-US" dirty="0" smtClean="0"/>
            </a:br>
            <a:r>
              <a:rPr lang="en-US" dirty="0" smtClean="0"/>
              <a:t/>
            </a:r>
            <a:br>
              <a:rPr lang="en-US" dirty="0" smtClean="0"/>
            </a:br>
            <a:r>
              <a:rPr lang="en-US" dirty="0" smtClean="0"/>
              <a:t>Ottoman Empire part I</a:t>
            </a:r>
            <a:endParaRPr lang="en-US" dirty="0"/>
          </a:p>
        </p:txBody>
      </p:sp>
      <p:sp>
        <p:nvSpPr>
          <p:cNvPr id="3" name="Content Placeholder 2"/>
          <p:cNvSpPr>
            <a:spLocks noGrp="1"/>
          </p:cNvSpPr>
          <p:nvPr>
            <p:ph idx="1"/>
          </p:nvPr>
        </p:nvSpPr>
        <p:spPr>
          <a:xfrm>
            <a:off x="0" y="2971800"/>
            <a:ext cx="9144000" cy="3337560"/>
          </a:xfrm>
        </p:spPr>
        <p:txBody>
          <a:bodyPr/>
          <a:lstStyle/>
          <a:p>
            <a:r>
              <a:rPr lang="en-US" dirty="0" smtClean="0">
                <a:hlinkClick r:id="rId2"/>
              </a:rPr>
              <a:t>http://www.youtube.com/watch?v=i5jE7y5vT5M</a:t>
            </a:r>
            <a:endParaRPr lang="en-US" dirty="0" smtClean="0"/>
          </a:p>
          <a:p>
            <a:endParaRPr lang="en-US" dirty="0" smtClean="0"/>
          </a:p>
          <a:p>
            <a:r>
              <a:rPr lang="en-US" dirty="0" smtClean="0"/>
              <a:t>What were the major events in the Rise of </a:t>
            </a:r>
            <a:r>
              <a:rPr lang="en-US" smtClean="0"/>
              <a:t>the Ottomans?</a:t>
            </a:r>
            <a:endParaRPr lang="en-US" dirty="0" smtClean="0"/>
          </a:p>
          <a:p>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0"/>
            <a:ext cx="5410200" cy="1219200"/>
          </a:xfrm>
        </p:spPr>
        <p:txBody>
          <a:bodyPr/>
          <a:lstStyle/>
          <a:p>
            <a:pPr algn="l"/>
            <a:r>
              <a:rPr lang="en-US" dirty="0" err="1" smtClean="0"/>
              <a:t>Safavid</a:t>
            </a:r>
            <a:r>
              <a:rPr lang="en-US" dirty="0" smtClean="0"/>
              <a:t> Empire</a:t>
            </a:r>
            <a:endParaRPr lang="en-US" dirty="0"/>
          </a:p>
        </p:txBody>
      </p:sp>
      <p:sp>
        <p:nvSpPr>
          <p:cNvPr id="3" name="Content Placeholder 2"/>
          <p:cNvSpPr>
            <a:spLocks noGrp="1"/>
          </p:cNvSpPr>
          <p:nvPr>
            <p:ph idx="1"/>
          </p:nvPr>
        </p:nvSpPr>
        <p:spPr>
          <a:xfrm>
            <a:off x="228600" y="1295400"/>
            <a:ext cx="6019800" cy="5562600"/>
          </a:xfrm>
        </p:spPr>
        <p:txBody>
          <a:bodyPr>
            <a:normAutofit fontScale="92500" lnSpcReduction="20000"/>
          </a:bodyPr>
          <a:lstStyle/>
          <a:p>
            <a:r>
              <a:rPr lang="en-US" dirty="0" smtClean="0"/>
              <a:t>Persian Roots </a:t>
            </a:r>
          </a:p>
          <a:p>
            <a:r>
              <a:rPr lang="en-US" dirty="0" smtClean="0"/>
              <a:t>Rise of Faith in wake of Mongol </a:t>
            </a:r>
            <a:r>
              <a:rPr lang="en-US" dirty="0" smtClean="0"/>
              <a:t>destruction</a:t>
            </a:r>
            <a:endParaRPr lang="en-US" dirty="0" smtClean="0"/>
          </a:p>
          <a:p>
            <a:r>
              <a:rPr lang="en-US" dirty="0" smtClean="0"/>
              <a:t>Theocratic authority</a:t>
            </a:r>
          </a:p>
          <a:p>
            <a:r>
              <a:rPr lang="en-US" dirty="0" smtClean="0"/>
              <a:t>Shiite </a:t>
            </a:r>
            <a:r>
              <a:rPr lang="en-US" dirty="0" smtClean="0"/>
              <a:t>Islam</a:t>
            </a:r>
          </a:p>
          <a:p>
            <a:pPr lvl="1"/>
            <a:r>
              <a:rPr lang="en-US" dirty="0" smtClean="0"/>
              <a:t>Beliefs</a:t>
            </a:r>
          </a:p>
          <a:p>
            <a:pPr lvl="1"/>
            <a:r>
              <a:rPr lang="en-US" dirty="0" smtClean="0"/>
              <a:t>appeal</a:t>
            </a:r>
            <a:endParaRPr lang="en-US" dirty="0" smtClean="0"/>
          </a:p>
          <a:p>
            <a:r>
              <a:rPr lang="en-US" dirty="0" smtClean="0"/>
              <a:t>Persecutions</a:t>
            </a:r>
            <a:endParaRPr lang="en-US" dirty="0" smtClean="0"/>
          </a:p>
          <a:p>
            <a:r>
              <a:rPr lang="en-US" dirty="0" err="1" smtClean="0"/>
              <a:t>Ismael</a:t>
            </a:r>
            <a:r>
              <a:rPr lang="en-US" dirty="0" smtClean="0"/>
              <a:t> I </a:t>
            </a:r>
          </a:p>
          <a:p>
            <a:r>
              <a:rPr lang="en-US" dirty="0" smtClean="0"/>
              <a:t>Shah </a:t>
            </a:r>
            <a:r>
              <a:rPr lang="en-US" dirty="0" err="1" smtClean="0"/>
              <a:t>Abbas</a:t>
            </a:r>
            <a:r>
              <a:rPr lang="en-US" dirty="0" smtClean="0"/>
              <a:t> I</a:t>
            </a:r>
          </a:p>
          <a:p>
            <a:pPr lvl="1"/>
            <a:r>
              <a:rPr lang="en-US" dirty="0" smtClean="0"/>
              <a:t>United the Iranian empire in 1501</a:t>
            </a:r>
          </a:p>
          <a:p>
            <a:pPr lvl="1"/>
            <a:r>
              <a:rPr lang="en-US" dirty="0" smtClean="0"/>
              <a:t>Divinely ordained to rule</a:t>
            </a:r>
          </a:p>
          <a:p>
            <a:pPr lvl="1"/>
            <a:r>
              <a:rPr lang="en-US" dirty="0" smtClean="0"/>
              <a:t>Suppressed </a:t>
            </a:r>
            <a:r>
              <a:rPr lang="en-US" dirty="0" smtClean="0"/>
              <a:t>rebellion</a:t>
            </a:r>
            <a:endParaRPr lang="en-US" dirty="0" smtClean="0"/>
          </a:p>
          <a:p>
            <a:r>
              <a:rPr lang="en-US" dirty="0" smtClean="0"/>
              <a:t>Fell apart in 1736. Became Iran in 1979</a:t>
            </a:r>
            <a:endParaRPr lang="en-US" dirty="0"/>
          </a:p>
        </p:txBody>
      </p:sp>
      <p:pic>
        <p:nvPicPr>
          <p:cNvPr id="19458" name="Picture 2" descr="http://ivmp.files.wordpress.com/2007/11/abbas.jpg"/>
          <p:cNvPicPr>
            <a:picLocks noChangeAspect="1" noChangeArrowheads="1"/>
          </p:cNvPicPr>
          <p:nvPr/>
        </p:nvPicPr>
        <p:blipFill>
          <a:blip r:embed="rId2" cstate="print"/>
          <a:srcRect/>
          <a:stretch>
            <a:fillRect/>
          </a:stretch>
        </p:blipFill>
        <p:spPr bwMode="auto">
          <a:xfrm>
            <a:off x="6019800" y="2870199"/>
            <a:ext cx="2895600" cy="3987801"/>
          </a:xfrm>
          <a:prstGeom prst="rect">
            <a:avLst/>
          </a:prstGeom>
          <a:noFill/>
        </p:spPr>
      </p:pic>
      <p:pic>
        <p:nvPicPr>
          <p:cNvPr id="8194" name="Picture 2" descr="http://3.bp.blogspot.com/_7ravgXL9RfY/RdbTAaTxb5I/AAAAAAAAAAY/d4dr3VLpL84/s400/HI2.JPG"/>
          <p:cNvPicPr>
            <a:picLocks noChangeAspect="1" noChangeArrowheads="1"/>
          </p:cNvPicPr>
          <p:nvPr/>
        </p:nvPicPr>
        <p:blipFill>
          <a:blip r:embed="rId3" cstate="print"/>
          <a:srcRect/>
          <a:stretch>
            <a:fillRect/>
          </a:stretch>
        </p:blipFill>
        <p:spPr bwMode="auto">
          <a:xfrm>
            <a:off x="5638800" y="228600"/>
            <a:ext cx="3352800" cy="2514600"/>
          </a:xfrm>
          <a:prstGeom prst="rect">
            <a:avLst/>
          </a:prstGeom>
          <a:noFill/>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18434" name="Picture 2" descr="http://jspivey.wikispaces.com/file/view/timurid.jpg/31075925/timurid.jpg"/>
          <p:cNvPicPr>
            <a:picLocks noChangeAspect="1" noChangeArrowheads="1"/>
          </p:cNvPicPr>
          <p:nvPr/>
        </p:nvPicPr>
        <p:blipFill>
          <a:blip r:embed="rId2" cstate="print"/>
          <a:srcRect t="42463"/>
          <a:stretch>
            <a:fillRect/>
          </a:stretch>
        </p:blipFill>
        <p:spPr bwMode="auto">
          <a:xfrm>
            <a:off x="381000" y="187135"/>
            <a:ext cx="8288964" cy="6399743"/>
          </a:xfrm>
          <a:prstGeom prst="rect">
            <a:avLst/>
          </a:prstGeom>
          <a:noFill/>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Letter to Shah Ismail of Persian</a:t>
            </a:r>
            <a:endParaRPr lang="en-US" dirty="0"/>
          </a:p>
        </p:txBody>
      </p:sp>
      <p:sp>
        <p:nvSpPr>
          <p:cNvPr id="3" name="Content Placeholder 2"/>
          <p:cNvSpPr>
            <a:spLocks noGrp="1"/>
          </p:cNvSpPr>
          <p:nvPr>
            <p:ph idx="1"/>
          </p:nvPr>
        </p:nvSpPr>
        <p:spPr>
          <a:xfrm>
            <a:off x="0" y="1295400"/>
            <a:ext cx="9144000" cy="5257800"/>
          </a:xfrm>
        </p:spPr>
        <p:txBody>
          <a:bodyPr>
            <a:normAutofit fontScale="92500"/>
          </a:bodyPr>
          <a:lstStyle/>
          <a:p>
            <a:pPr>
              <a:buNone/>
            </a:pPr>
            <a:r>
              <a:rPr lang="en-US" dirty="0" smtClean="0"/>
              <a:t>Ottoman Sultan </a:t>
            </a:r>
            <a:r>
              <a:rPr lang="en-US" dirty="0" err="1" smtClean="0"/>
              <a:t>Selim</a:t>
            </a:r>
            <a:r>
              <a:rPr lang="en-US" dirty="0" smtClean="0"/>
              <a:t> I letter to Ismail I, early 1500’s</a:t>
            </a:r>
          </a:p>
          <a:p>
            <a:r>
              <a:rPr lang="en-US" dirty="0" smtClean="0"/>
              <a:t>Even though </a:t>
            </a:r>
            <a:r>
              <a:rPr lang="en-US" dirty="0" err="1" smtClean="0"/>
              <a:t>Selim’s</a:t>
            </a:r>
            <a:r>
              <a:rPr lang="en-US" dirty="0" smtClean="0"/>
              <a:t> letter is designed to malign </a:t>
            </a:r>
            <a:r>
              <a:rPr lang="en-US" dirty="0" err="1" smtClean="0"/>
              <a:t>Shiism</a:t>
            </a:r>
            <a:r>
              <a:rPr lang="en-US" dirty="0" smtClean="0"/>
              <a:t>, not define Islam, it contains many references to essential Muslim beliefs?  Which ones can you find?</a:t>
            </a:r>
          </a:p>
          <a:p>
            <a:r>
              <a:rPr lang="en-US" dirty="0" smtClean="0"/>
              <a:t>What does </a:t>
            </a:r>
            <a:r>
              <a:rPr lang="en-US" dirty="0" err="1" smtClean="0"/>
              <a:t>Selim’s</a:t>
            </a:r>
            <a:r>
              <a:rPr lang="en-US" dirty="0" smtClean="0"/>
              <a:t> letter reveal about differences between Sunnis and </a:t>
            </a:r>
            <a:r>
              <a:rPr lang="en-US" dirty="0" err="1" smtClean="0"/>
              <a:t>Shias</a:t>
            </a:r>
            <a:r>
              <a:rPr lang="en-US" dirty="0" smtClean="0"/>
              <a:t>?</a:t>
            </a:r>
          </a:p>
          <a:p>
            <a:r>
              <a:rPr lang="en-US" dirty="0" smtClean="0"/>
              <a:t>How does </a:t>
            </a:r>
            <a:r>
              <a:rPr lang="en-US" dirty="0" err="1" smtClean="0"/>
              <a:t>Selim</a:t>
            </a:r>
            <a:r>
              <a:rPr lang="en-US" dirty="0" smtClean="0"/>
              <a:t> perceive himself within the Islamic world?</a:t>
            </a:r>
          </a:p>
          <a:p>
            <a:r>
              <a:rPr lang="en-US" dirty="0" err="1" smtClean="0"/>
              <a:t>Selim</a:t>
            </a:r>
            <a:r>
              <a:rPr lang="en-US" dirty="0" smtClean="0"/>
              <a:t> must have realized that the deeply religious Ismail was unlikely to abandon </a:t>
            </a:r>
            <a:r>
              <a:rPr lang="en-US" dirty="0" err="1" smtClean="0"/>
              <a:t>Shiism</a:t>
            </a:r>
            <a:r>
              <a:rPr lang="en-US" dirty="0" smtClean="0"/>
              <a:t>.  Why might he have written the letter to deaf ears?</a:t>
            </a:r>
          </a:p>
          <a:p>
            <a:r>
              <a:rPr lang="en-US" dirty="0" smtClean="0"/>
              <a:t>Wiki paragraph write:  Write a response from Ismail I.</a:t>
            </a:r>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838200"/>
            <a:ext cx="4876800" cy="1417638"/>
          </a:xfrm>
        </p:spPr>
        <p:txBody>
          <a:bodyPr/>
          <a:lstStyle/>
          <a:p>
            <a:pPr algn="l"/>
            <a:r>
              <a:rPr lang="en-US" dirty="0" err="1" smtClean="0"/>
              <a:t>Mughals</a:t>
            </a:r>
            <a:endParaRPr lang="en-US" dirty="0"/>
          </a:p>
        </p:txBody>
      </p:sp>
      <p:sp>
        <p:nvSpPr>
          <p:cNvPr id="3" name="Content Placeholder 2"/>
          <p:cNvSpPr>
            <a:spLocks noGrp="1"/>
          </p:cNvSpPr>
          <p:nvPr>
            <p:ph idx="1"/>
          </p:nvPr>
        </p:nvSpPr>
        <p:spPr>
          <a:xfrm>
            <a:off x="0" y="2590800"/>
            <a:ext cx="3886200" cy="4267200"/>
          </a:xfrm>
        </p:spPr>
        <p:txBody>
          <a:bodyPr>
            <a:normAutofit/>
          </a:bodyPr>
          <a:lstStyle/>
          <a:p>
            <a:r>
              <a:rPr lang="en-US" dirty="0" smtClean="0"/>
              <a:t>1526-1857</a:t>
            </a:r>
            <a:endParaRPr lang="en-US" dirty="0" smtClean="0"/>
          </a:p>
          <a:p>
            <a:r>
              <a:rPr lang="en-US" dirty="0" smtClean="0"/>
              <a:t>Descended from the </a:t>
            </a:r>
            <a:r>
              <a:rPr lang="en-US" dirty="0" err="1" smtClean="0"/>
              <a:t>Timurids</a:t>
            </a:r>
            <a:r>
              <a:rPr lang="en-US" dirty="0" smtClean="0"/>
              <a:t> </a:t>
            </a:r>
          </a:p>
          <a:p>
            <a:r>
              <a:rPr lang="en-US" dirty="0" smtClean="0"/>
              <a:t>Sunni-Muslims</a:t>
            </a:r>
          </a:p>
          <a:p>
            <a:r>
              <a:rPr lang="en-US" dirty="0" smtClean="0"/>
              <a:t>Babur</a:t>
            </a:r>
            <a:endParaRPr lang="en-US" dirty="0" smtClean="0"/>
          </a:p>
          <a:p>
            <a:r>
              <a:rPr lang="en-US" dirty="0" smtClean="0"/>
              <a:t>Hindu-Muslim Conflict</a:t>
            </a:r>
            <a:endParaRPr lang="en-US" dirty="0"/>
          </a:p>
        </p:txBody>
      </p:sp>
      <p:pic>
        <p:nvPicPr>
          <p:cNvPr id="3076" name="Picture 4" descr="http://www.columbia.edu/itc/mealac/pritchett/00maplinks/mughal/roolvinkset/map1max.jpg"/>
          <p:cNvPicPr>
            <a:picLocks noChangeAspect="1" noChangeArrowheads="1"/>
          </p:cNvPicPr>
          <p:nvPr/>
        </p:nvPicPr>
        <p:blipFill>
          <a:blip r:embed="rId2" cstate="print"/>
          <a:srcRect/>
          <a:stretch>
            <a:fillRect/>
          </a:stretch>
        </p:blipFill>
        <p:spPr bwMode="auto">
          <a:xfrm>
            <a:off x="5355050" y="1371600"/>
            <a:ext cx="3788950" cy="5486400"/>
          </a:xfrm>
          <a:prstGeom prst="rect">
            <a:avLst/>
          </a:prstGeom>
          <a:noFill/>
        </p:spPr>
      </p:pic>
      <p:pic>
        <p:nvPicPr>
          <p:cNvPr id="5122" name="Picture 2" descr="http://www.paradoxplace.com/Insights/Civilizations/Mughals/Mughal_Images/Barbur%20R.jpg"/>
          <p:cNvPicPr>
            <a:picLocks noChangeAspect="1" noChangeArrowheads="1"/>
          </p:cNvPicPr>
          <p:nvPr/>
        </p:nvPicPr>
        <p:blipFill>
          <a:blip r:embed="rId3" cstate="print"/>
          <a:srcRect/>
          <a:stretch>
            <a:fillRect/>
          </a:stretch>
        </p:blipFill>
        <p:spPr bwMode="auto">
          <a:xfrm>
            <a:off x="2895600" y="0"/>
            <a:ext cx="2390699" cy="3162300"/>
          </a:xfrm>
          <a:prstGeom prst="rect">
            <a:avLst/>
          </a:prstGeom>
          <a:noFill/>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dirty="0"/>
          </a:p>
        </p:txBody>
      </p:sp>
      <p:pic>
        <p:nvPicPr>
          <p:cNvPr id="1026" name="Picture 2" descr="http://upload.wikimedia.org/wikipedia/en/6/6f/Mughal_Genealogical_Table.gif"/>
          <p:cNvPicPr>
            <a:picLocks noChangeAspect="1" noChangeArrowheads="1"/>
          </p:cNvPicPr>
          <p:nvPr/>
        </p:nvPicPr>
        <p:blipFill>
          <a:blip r:embed="rId2" cstate="print"/>
          <a:srcRect/>
          <a:stretch>
            <a:fillRect/>
          </a:stretch>
        </p:blipFill>
        <p:spPr bwMode="auto">
          <a:xfrm>
            <a:off x="0" y="0"/>
            <a:ext cx="9100982" cy="6537325"/>
          </a:xfrm>
          <a:prstGeom prst="rect">
            <a:avLst/>
          </a:prstGeom>
          <a:noFill/>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p:cNvGraphicFramePr/>
          <p:nvPr/>
        </p:nvGraphicFramePr>
        <p:xfrm>
          <a:off x="762000" y="0"/>
          <a:ext cx="7772400" cy="6858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r>
              <a:rPr lang="en-US" dirty="0" smtClean="0"/>
              <a:t>H.W. - Wiki paragraph write:</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Chapter 11</a:t>
            </a:r>
            <a:endParaRPr lang="en-US" dirty="0"/>
          </a:p>
        </p:txBody>
      </p:sp>
      <p:sp>
        <p:nvSpPr>
          <p:cNvPr id="3" name="Content Placeholder 2"/>
          <p:cNvSpPr>
            <a:spLocks noGrp="1"/>
          </p:cNvSpPr>
          <p:nvPr>
            <p:ph type="subTitle" idx="1"/>
          </p:nvPr>
        </p:nvSpPr>
        <p:spPr>
          <a:xfrm>
            <a:off x="1371600" y="3331698"/>
            <a:ext cx="6400800" cy="2230902"/>
          </a:xfrm>
        </p:spPr>
        <p:txBody>
          <a:bodyPr>
            <a:normAutofit/>
          </a:bodyPr>
          <a:lstStyle/>
          <a:p>
            <a:r>
              <a:rPr lang="en-US" dirty="0" smtClean="0"/>
              <a:t>The Black Death </a:t>
            </a:r>
          </a:p>
          <a:p>
            <a:r>
              <a:rPr lang="en-US" dirty="0" smtClean="0"/>
              <a:t>Islamic </a:t>
            </a:r>
            <a:r>
              <a:rPr lang="en-US" dirty="0" smtClean="0"/>
              <a:t>Empires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t>The Black Death</a:t>
            </a:r>
            <a:endParaRPr lang="en-US" dirty="0"/>
          </a:p>
        </p:txBody>
      </p:sp>
      <p:sp>
        <p:nvSpPr>
          <p:cNvPr id="3" name="Content Placeholder 2"/>
          <p:cNvSpPr>
            <a:spLocks noGrp="1"/>
          </p:cNvSpPr>
          <p:nvPr>
            <p:ph idx="1"/>
          </p:nvPr>
        </p:nvSpPr>
        <p:spPr>
          <a:xfrm>
            <a:off x="0" y="1143000"/>
            <a:ext cx="8686800" cy="5166360"/>
          </a:xfrm>
        </p:spPr>
        <p:txBody>
          <a:bodyPr/>
          <a:lstStyle/>
          <a:p>
            <a:r>
              <a:rPr lang="en-US" dirty="0" smtClean="0"/>
              <a:t>How did it happen?</a:t>
            </a:r>
          </a:p>
          <a:p>
            <a:r>
              <a:rPr lang="en-US" dirty="0" smtClean="0"/>
              <a:t>What were the primary effects?</a:t>
            </a:r>
            <a:endParaRPr lang="en-US" dirty="0"/>
          </a:p>
        </p:txBody>
      </p:sp>
      <p:pic>
        <p:nvPicPr>
          <p:cNvPr id="1026" name="Picture 2" descr="http://www.flatrock.org.nz/topics/history/assets/black_death.jpg"/>
          <p:cNvPicPr>
            <a:picLocks noChangeAspect="1" noChangeArrowheads="1"/>
          </p:cNvPicPr>
          <p:nvPr/>
        </p:nvPicPr>
        <p:blipFill>
          <a:blip r:embed="rId2" cstate="print"/>
          <a:srcRect/>
          <a:stretch>
            <a:fillRect/>
          </a:stretch>
        </p:blipFill>
        <p:spPr bwMode="auto">
          <a:xfrm>
            <a:off x="1828800" y="2286000"/>
            <a:ext cx="6096000" cy="4572000"/>
          </a:xfrm>
          <a:prstGeom prst="rect">
            <a:avLst/>
          </a:prstGeom>
          <a:noFill/>
        </p:spPr>
      </p:pic>
    </p:spTree>
  </p:cSld>
  <p:clrMapOvr>
    <a:masterClrMapping/>
  </p:clrMapOvr>
  <p:transition advClick="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28600"/>
            <a:ext cx="9144000" cy="762000"/>
          </a:xfrm>
        </p:spPr>
        <p:txBody>
          <a:bodyPr>
            <a:normAutofit/>
          </a:bodyPr>
          <a:lstStyle/>
          <a:p>
            <a:r>
              <a:rPr lang="en-US" sz="3200" dirty="0" smtClean="0"/>
              <a:t>Petrarch of Parma on the Plague - 1348</a:t>
            </a:r>
            <a:endParaRPr lang="en-US" sz="3200" dirty="0"/>
          </a:p>
        </p:txBody>
      </p:sp>
      <p:sp>
        <p:nvSpPr>
          <p:cNvPr id="3" name="Content Placeholder 2"/>
          <p:cNvSpPr>
            <a:spLocks noGrp="1"/>
          </p:cNvSpPr>
          <p:nvPr>
            <p:ph idx="1"/>
          </p:nvPr>
        </p:nvSpPr>
        <p:spPr>
          <a:xfrm>
            <a:off x="0" y="914400"/>
            <a:ext cx="9144000" cy="5943600"/>
          </a:xfrm>
        </p:spPr>
        <p:txBody>
          <a:bodyPr>
            <a:normAutofit fontScale="77500" lnSpcReduction="20000"/>
          </a:bodyPr>
          <a:lstStyle/>
          <a:p>
            <a:r>
              <a:rPr lang="en-US" dirty="0" smtClean="0"/>
              <a:t>My brother! My brother! My brother! A new beginning to a letter, though used by Marcus </a:t>
            </a:r>
            <a:r>
              <a:rPr lang="en-US" dirty="0" err="1" smtClean="0"/>
              <a:t>Tullius</a:t>
            </a:r>
            <a:r>
              <a:rPr lang="en-US" dirty="0" smtClean="0"/>
              <a:t> [Cicero] fourteen hundred years ago. Alas! my beloved brother, what shall I say? How shall I begin? Whither shall I turn? On all sides is sorrow; everywhere is fear. I would, my brother, that I had never been born, or, at least, had died before these times. How will posterity believe that there has been a time when without the </a:t>
            </a:r>
            <a:r>
              <a:rPr lang="en-US" dirty="0" err="1" smtClean="0"/>
              <a:t>lightnings</a:t>
            </a:r>
            <a:r>
              <a:rPr lang="en-US" dirty="0" smtClean="0"/>
              <a:t> of heaven or the fires of earth, without wars or other visible slaughter, not this or that part of the earth, but well-nigh the whole globe, has remained without inhabitants. When has any such thing been even heard or seen; in what annals has it ever been read that houses were left vacant, cities deserted, the country neglected, the fields too small for the dead and a fearful and universal solitude over the whole earth?... Oh happy people of the future, who have not known these miseries and perchance will class our testimony with the fables. We have, indeed, deserved these [punishments] and even greater; but our forefathers also have deserved them, and may our posterity not also merit the same...</a:t>
            </a:r>
          </a:p>
          <a:p>
            <a:r>
              <a:rPr lang="en-US" dirty="0" smtClean="0"/>
              <a:t>(M.R., </a:t>
            </a:r>
            <a:r>
              <a:rPr lang="en-US" dirty="0" err="1" smtClean="0"/>
              <a:t>ed</a:t>
            </a:r>
            <a:r>
              <a:rPr lang="en-US" dirty="0" smtClean="0"/>
              <a:t>: D.S.) Adapted from: George </a:t>
            </a:r>
            <a:r>
              <a:rPr lang="en-US" dirty="0" err="1" smtClean="0"/>
              <a:t>Deaux</a:t>
            </a:r>
            <a:r>
              <a:rPr lang="en-US" dirty="0" smtClean="0"/>
              <a:t>, The Black Death 1347. New York: </a:t>
            </a:r>
            <a:r>
              <a:rPr lang="en-US" dirty="0" err="1" smtClean="0"/>
              <a:t>Weybright</a:t>
            </a:r>
            <a:r>
              <a:rPr lang="en-US" dirty="0" smtClean="0"/>
              <a:t> and Talley, 1969. Chapter IV, pp. 92-94. </a:t>
            </a:r>
          </a:p>
          <a:p>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How did new rulers rebuild legitimacy after the Plague?</a:t>
            </a:r>
            <a:endParaRPr lang="en-US" dirty="0"/>
          </a:p>
        </p:txBody>
      </p:sp>
      <p:sp>
        <p:nvSpPr>
          <p:cNvPr id="3" name="Content Placeholder 2"/>
          <p:cNvSpPr>
            <a:spLocks noGrp="1"/>
          </p:cNvSpPr>
          <p:nvPr>
            <p:ph idx="1"/>
          </p:nvPr>
        </p:nvSpPr>
        <p:spPr/>
        <p:txBody>
          <a:bodyPr/>
          <a:lstStyle/>
          <a:p>
            <a:endParaRPr lang="en-US" dirty="0"/>
          </a:p>
        </p:txBody>
      </p:sp>
      <p:pic>
        <p:nvPicPr>
          <p:cNvPr id="29700" name="Picture 4" descr="http://iranpoliticsclub.net/culture-language/images/Ahura%20Mazda-Darius-Bistun2.jpg"/>
          <p:cNvPicPr>
            <a:picLocks noChangeAspect="1" noChangeArrowheads="1"/>
          </p:cNvPicPr>
          <p:nvPr/>
        </p:nvPicPr>
        <p:blipFill>
          <a:blip r:embed="rId2" cstate="print"/>
          <a:srcRect/>
          <a:stretch>
            <a:fillRect/>
          </a:stretch>
        </p:blipFill>
        <p:spPr bwMode="auto">
          <a:xfrm>
            <a:off x="2819400" y="1752600"/>
            <a:ext cx="6019800" cy="4578892"/>
          </a:xfrm>
          <a:prstGeom prst="rect">
            <a:avLst/>
          </a:prstGeom>
          <a:noFill/>
        </p:spPr>
      </p:pic>
      <p:pic>
        <p:nvPicPr>
          <p:cNvPr id="29702" name="Picture 6" descr="http://www.bhpsnj.org/~dmcgann/S00164AAB.36/hammurabi_det.jpg"/>
          <p:cNvPicPr>
            <a:picLocks noChangeAspect="1" noChangeArrowheads="1"/>
          </p:cNvPicPr>
          <p:nvPr/>
        </p:nvPicPr>
        <p:blipFill>
          <a:blip r:embed="rId3" cstate="print"/>
          <a:srcRect/>
          <a:stretch>
            <a:fillRect/>
          </a:stretch>
        </p:blipFill>
        <p:spPr bwMode="auto">
          <a:xfrm>
            <a:off x="3876675" y="1685925"/>
            <a:ext cx="5267325" cy="5172075"/>
          </a:xfrm>
          <a:prstGeom prst="rect">
            <a:avLst/>
          </a:prstGeom>
          <a:noFill/>
        </p:spPr>
      </p:pic>
      <p:pic>
        <p:nvPicPr>
          <p:cNvPr id="29698" name="Picture 2" descr="http://www.logoi.com/pastimages/img/pharaoh_2.jpg"/>
          <p:cNvPicPr>
            <a:picLocks noChangeAspect="1" noChangeArrowheads="1"/>
          </p:cNvPicPr>
          <p:nvPr/>
        </p:nvPicPr>
        <p:blipFill>
          <a:blip r:embed="rId4" cstate="print"/>
          <a:srcRect/>
          <a:stretch>
            <a:fillRect/>
          </a:stretch>
        </p:blipFill>
        <p:spPr bwMode="auto">
          <a:xfrm>
            <a:off x="0" y="1684940"/>
            <a:ext cx="2667000" cy="517306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9698"/>
                                        </p:tgtEl>
                                        <p:attrNameLst>
                                          <p:attrName>style.visibility</p:attrName>
                                        </p:attrNameLst>
                                      </p:cBhvr>
                                      <p:to>
                                        <p:strVal val="visible"/>
                                      </p:to>
                                    </p:set>
                                    <p:animEffect transition="in" filter="fade">
                                      <p:cBhvr>
                                        <p:cTn id="7" dur="2000"/>
                                        <p:tgtEl>
                                          <p:spTgt spid="29698"/>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29700"/>
                                        </p:tgtEl>
                                        <p:attrNameLst>
                                          <p:attrName>style.visibility</p:attrName>
                                        </p:attrNameLst>
                                      </p:cBhvr>
                                      <p:to>
                                        <p:strVal val="visible"/>
                                      </p:to>
                                    </p:set>
                                    <p:animEffect transition="in" filter="wipe(down)">
                                      <p:cBhvr>
                                        <p:cTn id="12" dur="500"/>
                                        <p:tgtEl>
                                          <p:spTgt spid="29700"/>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29702"/>
                                        </p:tgtEl>
                                        <p:attrNameLst>
                                          <p:attrName>style.visibility</p:attrName>
                                        </p:attrNameLst>
                                      </p:cBhvr>
                                      <p:to>
                                        <p:strVal val="visible"/>
                                      </p:to>
                                    </p:set>
                                    <p:anim calcmode="lin" valueType="num">
                                      <p:cBhvr additive="base">
                                        <p:cTn id="17" dur="500" fill="hold"/>
                                        <p:tgtEl>
                                          <p:spTgt spid="29702"/>
                                        </p:tgtEl>
                                        <p:attrNameLst>
                                          <p:attrName>ppt_x</p:attrName>
                                        </p:attrNameLst>
                                      </p:cBhvr>
                                      <p:tavLst>
                                        <p:tav tm="0">
                                          <p:val>
                                            <p:strVal val="#ppt_x"/>
                                          </p:val>
                                        </p:tav>
                                        <p:tav tm="100000">
                                          <p:val>
                                            <p:strVal val="#ppt_x"/>
                                          </p:val>
                                        </p:tav>
                                      </p:tavLst>
                                    </p:anim>
                                    <p:anim calcmode="lin" valueType="num">
                                      <p:cBhvr additive="base">
                                        <p:cTn id="18" dur="500" fill="hold"/>
                                        <p:tgtEl>
                                          <p:spTgt spid="2970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0" y="228601"/>
            <a:ext cx="7772400" cy="1219200"/>
          </a:xfrm>
        </p:spPr>
        <p:txBody>
          <a:bodyPr>
            <a:normAutofit fontScale="90000"/>
          </a:bodyPr>
          <a:lstStyle/>
          <a:p>
            <a:r>
              <a:rPr lang="en-US" b="1" dirty="0" smtClean="0"/>
              <a:t>The Islamic Heartland and India</a:t>
            </a:r>
            <a:endParaRPr lang="en-US" b="1" dirty="0"/>
          </a:p>
        </p:txBody>
      </p:sp>
      <p:sp>
        <p:nvSpPr>
          <p:cNvPr id="3" name="Subtitle 2"/>
          <p:cNvSpPr>
            <a:spLocks noGrp="1"/>
          </p:cNvSpPr>
          <p:nvPr>
            <p:ph type="subTitle" idx="1"/>
          </p:nvPr>
        </p:nvSpPr>
        <p:spPr>
          <a:xfrm>
            <a:off x="228600" y="5791200"/>
            <a:ext cx="8686800" cy="1066800"/>
          </a:xfrm>
        </p:spPr>
        <p:txBody>
          <a:bodyPr>
            <a:normAutofit/>
          </a:bodyPr>
          <a:lstStyle/>
          <a:p>
            <a:r>
              <a:rPr lang="en-US" dirty="0" smtClean="0"/>
              <a:t>What were the similarities and differences between the Ottoman, </a:t>
            </a:r>
            <a:r>
              <a:rPr lang="en-US" dirty="0" err="1" smtClean="0"/>
              <a:t>Safivid</a:t>
            </a:r>
            <a:r>
              <a:rPr lang="en-US" dirty="0" smtClean="0"/>
              <a:t>, and </a:t>
            </a:r>
            <a:r>
              <a:rPr lang="en-US" dirty="0" err="1" smtClean="0"/>
              <a:t>Mughal</a:t>
            </a:r>
            <a:r>
              <a:rPr lang="en-US" dirty="0" smtClean="0"/>
              <a:t> Empires?</a:t>
            </a:r>
            <a:endParaRPr lang="en-US" dirty="0"/>
          </a:p>
        </p:txBody>
      </p:sp>
      <p:pic>
        <p:nvPicPr>
          <p:cNvPr id="1026" name="Picture 2" descr="https://jspivey.wikispaces.com/file/view/Gun_Powder_Empires.jpg/49836353/Gun_Powder_Empires.jpg"/>
          <p:cNvPicPr>
            <a:picLocks noChangeAspect="1" noChangeArrowheads="1"/>
          </p:cNvPicPr>
          <p:nvPr/>
        </p:nvPicPr>
        <p:blipFill>
          <a:blip r:embed="rId2" cstate="print"/>
          <a:srcRect/>
          <a:stretch>
            <a:fillRect/>
          </a:stretch>
        </p:blipFill>
        <p:spPr bwMode="auto">
          <a:xfrm>
            <a:off x="1600200" y="1447800"/>
            <a:ext cx="6057900" cy="4430546"/>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normAutofit fontScale="90000"/>
          </a:bodyPr>
          <a:lstStyle/>
          <a:p>
            <a:r>
              <a:rPr lang="en-US" dirty="0" smtClean="0"/>
              <a:t>Primary Document Discussions</a:t>
            </a:r>
            <a:endParaRPr lang="en-US" dirty="0"/>
          </a:p>
        </p:txBody>
      </p:sp>
      <p:sp>
        <p:nvSpPr>
          <p:cNvPr id="3" name="Content Placeholder 2"/>
          <p:cNvSpPr>
            <a:spLocks noGrp="1"/>
          </p:cNvSpPr>
          <p:nvPr>
            <p:ph idx="1"/>
          </p:nvPr>
        </p:nvSpPr>
        <p:spPr>
          <a:xfrm>
            <a:off x="304800" y="1143000"/>
            <a:ext cx="8534400" cy="5486400"/>
          </a:xfrm>
        </p:spPr>
        <p:txBody>
          <a:bodyPr>
            <a:normAutofit fontScale="92500"/>
          </a:bodyPr>
          <a:lstStyle/>
          <a:p>
            <a:r>
              <a:rPr lang="en-US" dirty="0" smtClean="0">
                <a:solidFill>
                  <a:srgbClr val="FFFF00"/>
                </a:solidFill>
              </a:rPr>
              <a:t>“Talk to the text” as we read.</a:t>
            </a:r>
          </a:p>
          <a:p>
            <a:r>
              <a:rPr lang="en-US" dirty="0" smtClean="0">
                <a:solidFill>
                  <a:srgbClr val="FFFF00"/>
                </a:solidFill>
              </a:rPr>
              <a:t>Put ? next to points you don’t understand, then ask.</a:t>
            </a:r>
          </a:p>
          <a:p>
            <a:r>
              <a:rPr lang="en-US" dirty="0" smtClean="0">
                <a:solidFill>
                  <a:srgbClr val="FFFF00"/>
                </a:solidFill>
              </a:rPr>
              <a:t>When you answer a question, try to use evidence from the text to support your interpretations and analysis.</a:t>
            </a:r>
          </a:p>
          <a:p>
            <a:r>
              <a:rPr lang="en-US" dirty="0" smtClean="0">
                <a:solidFill>
                  <a:srgbClr val="FFFF00"/>
                </a:solidFill>
              </a:rPr>
              <a:t>When responding to another student, use their name.</a:t>
            </a:r>
          </a:p>
          <a:p>
            <a:r>
              <a:rPr lang="en-US" dirty="0" smtClean="0">
                <a:solidFill>
                  <a:srgbClr val="FFFF00"/>
                </a:solidFill>
              </a:rPr>
              <a:t>Take notes using a T chart: “my thoughts” and “friends’ thoughts”</a:t>
            </a:r>
          </a:p>
          <a:p>
            <a:r>
              <a:rPr lang="en-US" dirty="0" smtClean="0">
                <a:solidFill>
                  <a:srgbClr val="FFFF00"/>
                </a:solidFill>
              </a:rPr>
              <a:t>Use information from the text, your classmates, and your own thoughts to answer the paragraph writes. </a:t>
            </a:r>
            <a:endParaRPr lang="en-US" dirty="0">
              <a:solidFill>
                <a:srgbClr val="FFFF00"/>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Letter from </a:t>
            </a:r>
            <a:r>
              <a:rPr lang="en-US" dirty="0" err="1" smtClean="0"/>
              <a:t>Busbecq</a:t>
            </a:r>
            <a:endParaRPr lang="en-US" dirty="0"/>
          </a:p>
        </p:txBody>
      </p:sp>
      <p:sp>
        <p:nvSpPr>
          <p:cNvPr id="3" name="Content Placeholder 2"/>
          <p:cNvSpPr>
            <a:spLocks noGrp="1"/>
          </p:cNvSpPr>
          <p:nvPr>
            <p:ph idx="1"/>
          </p:nvPr>
        </p:nvSpPr>
        <p:spPr>
          <a:xfrm>
            <a:off x="228600" y="1295400"/>
            <a:ext cx="8686800" cy="5410200"/>
          </a:xfrm>
        </p:spPr>
        <p:txBody>
          <a:bodyPr>
            <a:normAutofit fontScale="92500" lnSpcReduction="20000"/>
          </a:bodyPr>
          <a:lstStyle/>
          <a:p>
            <a:pPr>
              <a:buNone/>
            </a:pPr>
            <a:r>
              <a:rPr lang="en-US" dirty="0" smtClean="0"/>
              <a:t>Describes Ottomans to Austria, 1550’s</a:t>
            </a:r>
          </a:p>
          <a:p>
            <a:r>
              <a:rPr lang="en-US" dirty="0" smtClean="0"/>
              <a:t>What does </a:t>
            </a:r>
            <a:r>
              <a:rPr lang="en-US" dirty="0" err="1" smtClean="0"/>
              <a:t>Busbecq’s</a:t>
            </a:r>
            <a:r>
              <a:rPr lang="en-US" dirty="0" smtClean="0"/>
              <a:t> first meeting with Suleiman reveal about the sultan’s attitudes toward Europeans?  </a:t>
            </a:r>
          </a:p>
          <a:p>
            <a:r>
              <a:rPr lang="en-US" dirty="0" smtClean="0"/>
              <a:t>What does </a:t>
            </a:r>
            <a:r>
              <a:rPr lang="en-US" dirty="0" err="1" smtClean="0"/>
              <a:t>Busbecq</a:t>
            </a:r>
            <a:r>
              <a:rPr lang="en-US" dirty="0" smtClean="0"/>
              <a:t> see as the main difference between Ottoman and European attitudes toward social privilege and inherited status?  How does he think these attitudes affect Ottoman government?</a:t>
            </a:r>
          </a:p>
          <a:p>
            <a:r>
              <a:rPr lang="en-US" dirty="0" smtClean="0"/>
              <a:t>What were the advantages and disadvantages  of the Ottoman attitudes toward imperial succession?</a:t>
            </a:r>
          </a:p>
          <a:p>
            <a:r>
              <a:rPr lang="en-US" dirty="0" smtClean="0"/>
              <a:t>How would you describe Suleiman, from this description?</a:t>
            </a:r>
          </a:p>
          <a:p>
            <a:r>
              <a:rPr lang="en-US" dirty="0" smtClean="0"/>
              <a:t>Wiki paragraph write: Do you agree with the 16</a:t>
            </a:r>
            <a:r>
              <a:rPr lang="en-US" baseline="30000" dirty="0" smtClean="0"/>
              <a:t>th</a:t>
            </a:r>
            <a:r>
              <a:rPr lang="en-US" dirty="0" smtClean="0"/>
              <a:t> century European label, “Suleiman the Magnificent”? Explain using evidence.</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20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20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20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20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5638800" cy="1189038"/>
          </a:xfrm>
        </p:spPr>
        <p:txBody>
          <a:bodyPr/>
          <a:lstStyle/>
          <a:p>
            <a:r>
              <a:rPr lang="en-US" dirty="0" smtClean="0"/>
              <a:t>Ottoman Empire</a:t>
            </a:r>
            <a:endParaRPr lang="en-US" dirty="0"/>
          </a:p>
        </p:txBody>
      </p:sp>
      <p:sp>
        <p:nvSpPr>
          <p:cNvPr id="3" name="Content Placeholder 2"/>
          <p:cNvSpPr>
            <a:spLocks noGrp="1"/>
          </p:cNvSpPr>
          <p:nvPr>
            <p:ph idx="1"/>
          </p:nvPr>
        </p:nvSpPr>
        <p:spPr>
          <a:xfrm>
            <a:off x="0" y="990600"/>
            <a:ext cx="5715000" cy="5867400"/>
          </a:xfrm>
        </p:spPr>
        <p:txBody>
          <a:bodyPr>
            <a:noAutofit/>
          </a:bodyPr>
          <a:lstStyle/>
          <a:p>
            <a:r>
              <a:rPr lang="en-US" sz="2000" dirty="0" smtClean="0"/>
              <a:t>Founded</a:t>
            </a:r>
            <a:endParaRPr lang="en-US" sz="2000" dirty="0" smtClean="0"/>
          </a:p>
          <a:p>
            <a:r>
              <a:rPr lang="en-US" sz="2000" dirty="0" smtClean="0"/>
              <a:t>1453 – conquered </a:t>
            </a:r>
            <a:r>
              <a:rPr lang="en-US" sz="2000" dirty="0" smtClean="0"/>
              <a:t>Constantinople</a:t>
            </a:r>
            <a:r>
              <a:rPr lang="en-US" sz="2000" dirty="0" smtClean="0"/>
              <a:t> </a:t>
            </a:r>
            <a:r>
              <a:rPr lang="en-US" sz="2000" dirty="0" smtClean="0"/>
              <a:t>(Istanbul)</a:t>
            </a:r>
            <a:endParaRPr lang="en-US" sz="2000" dirty="0" smtClean="0"/>
          </a:p>
          <a:p>
            <a:r>
              <a:rPr lang="en-US" sz="2000" dirty="0" smtClean="0"/>
              <a:t>Military </a:t>
            </a:r>
            <a:r>
              <a:rPr lang="en-US" sz="2000" dirty="0" smtClean="0"/>
              <a:t>strength</a:t>
            </a:r>
            <a:endParaRPr lang="en-US" sz="2000" dirty="0" smtClean="0"/>
          </a:p>
          <a:p>
            <a:pPr lvl="1"/>
            <a:r>
              <a:rPr lang="en-US" sz="1800" dirty="0" smtClean="0"/>
              <a:t>Janissaries </a:t>
            </a:r>
          </a:p>
          <a:p>
            <a:r>
              <a:rPr lang="en-US" sz="2000" dirty="0" smtClean="0"/>
              <a:t>Disrupted</a:t>
            </a:r>
            <a:r>
              <a:rPr lang="en-US" sz="2000" dirty="0" smtClean="0"/>
              <a:t> European - East </a:t>
            </a:r>
            <a:r>
              <a:rPr lang="en-US" sz="2000" dirty="0" smtClean="0"/>
              <a:t>Asian trade </a:t>
            </a:r>
            <a:r>
              <a:rPr lang="en-US" sz="2000" dirty="0" smtClean="0"/>
              <a:t>routes</a:t>
            </a:r>
            <a:endParaRPr lang="en-US" sz="2000" dirty="0" smtClean="0"/>
          </a:p>
          <a:p>
            <a:r>
              <a:rPr lang="en-US" sz="2000" dirty="0" smtClean="0"/>
              <a:t>Culture: blended Greco-Roman/Byzantine with Islamic </a:t>
            </a:r>
          </a:p>
          <a:p>
            <a:r>
              <a:rPr lang="en-US" sz="2000" dirty="0" smtClean="0"/>
              <a:t>Sultan Suleiman I: Named “the Magnificent” by Europeans.  Ruled over a Golden Age.  </a:t>
            </a:r>
          </a:p>
          <a:p>
            <a:r>
              <a:rPr lang="en-US" sz="2000" dirty="0" smtClean="0"/>
              <a:t>Diversity and merit system</a:t>
            </a:r>
          </a:p>
          <a:p>
            <a:pPr lvl="1"/>
            <a:r>
              <a:rPr lang="en-US" sz="1800" i="1" dirty="0" err="1" smtClean="0"/>
              <a:t>Deshirme</a:t>
            </a:r>
            <a:r>
              <a:rPr lang="en-US" sz="1800" dirty="0" smtClean="0"/>
              <a:t> – </a:t>
            </a:r>
            <a:endParaRPr lang="en-US" sz="1800" i="1" dirty="0" smtClean="0"/>
          </a:p>
          <a:p>
            <a:pPr lvl="1"/>
            <a:r>
              <a:rPr lang="en-US" sz="1800" dirty="0" smtClean="0"/>
              <a:t>4 Social Classes: Men </a:t>
            </a:r>
            <a:r>
              <a:rPr lang="en-US" sz="1800" dirty="0" smtClean="0"/>
              <a:t>of the: Pen; Sword; Negotiation; husbandry</a:t>
            </a:r>
            <a:endParaRPr lang="en-US" sz="1800" dirty="0" smtClean="0"/>
          </a:p>
          <a:p>
            <a:pPr lvl="1"/>
            <a:r>
              <a:rPr lang="en-US" sz="1800" dirty="0" smtClean="0"/>
              <a:t>Millets – non-Muslim religious </a:t>
            </a:r>
            <a:r>
              <a:rPr lang="en-US" sz="1800" dirty="0" smtClean="0"/>
              <a:t>communities</a:t>
            </a:r>
            <a:endParaRPr lang="en-US" sz="1800" dirty="0" smtClean="0"/>
          </a:p>
          <a:p>
            <a:r>
              <a:rPr lang="en-US" sz="2000" dirty="0" smtClean="0"/>
              <a:t>Decline</a:t>
            </a:r>
            <a:endParaRPr lang="en-US" sz="2000" dirty="0"/>
          </a:p>
        </p:txBody>
      </p:sp>
      <p:pic>
        <p:nvPicPr>
          <p:cNvPr id="5122" name="Picture 2" descr="http://www.doncroner.net/uploaded_images/SuleimanMagnificent-748102.jpg"/>
          <p:cNvPicPr>
            <a:picLocks noChangeAspect="1" noChangeArrowheads="1"/>
          </p:cNvPicPr>
          <p:nvPr/>
        </p:nvPicPr>
        <p:blipFill>
          <a:blip r:embed="rId2" cstate="print"/>
          <a:srcRect/>
          <a:stretch>
            <a:fillRect/>
          </a:stretch>
        </p:blipFill>
        <p:spPr bwMode="auto">
          <a:xfrm>
            <a:off x="6477000" y="0"/>
            <a:ext cx="1734318" cy="3048000"/>
          </a:xfrm>
          <a:prstGeom prst="rect">
            <a:avLst/>
          </a:prstGeom>
          <a:noFill/>
        </p:spPr>
      </p:pic>
      <p:pic>
        <p:nvPicPr>
          <p:cNvPr id="5124" name="Picture 4" descr="http://euroheritage.net/janissaries.jpg"/>
          <p:cNvPicPr>
            <a:picLocks noChangeAspect="1" noChangeArrowheads="1"/>
          </p:cNvPicPr>
          <p:nvPr/>
        </p:nvPicPr>
        <p:blipFill>
          <a:blip r:embed="rId3" cstate="print"/>
          <a:srcRect/>
          <a:stretch>
            <a:fillRect/>
          </a:stretch>
        </p:blipFill>
        <p:spPr bwMode="auto">
          <a:xfrm>
            <a:off x="5791200" y="3131162"/>
            <a:ext cx="3124200" cy="3726838"/>
          </a:xfrm>
          <a:prstGeom prst="rect">
            <a:avLst/>
          </a:prstGeom>
          <a:noFill/>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380</TotalTime>
  <Words>1005</Words>
  <Application>Microsoft Office PowerPoint</Application>
  <PresentationFormat>On-screen Show (4:3)</PresentationFormat>
  <Paragraphs>92</Paragraphs>
  <Slides>19</Slides>
  <Notes>0</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Apex</vt:lpstr>
      <vt:lpstr>Monday 8/30/10</vt:lpstr>
      <vt:lpstr>Chapter 11</vt:lpstr>
      <vt:lpstr>The Black Death</vt:lpstr>
      <vt:lpstr>Petrarch of Parma on the Plague - 1348</vt:lpstr>
      <vt:lpstr>How did new rulers rebuild legitimacy after the Plague?</vt:lpstr>
      <vt:lpstr>The Islamic Heartland and India</vt:lpstr>
      <vt:lpstr>Primary Document Discussions</vt:lpstr>
      <vt:lpstr>Letter from Busbecq</vt:lpstr>
      <vt:lpstr>Ottoman Empire</vt:lpstr>
      <vt:lpstr>Slide 10</vt:lpstr>
      <vt:lpstr>Women and Islamic Law in the Ottoman Empire</vt:lpstr>
      <vt:lpstr>youtube.com  Ottoman Empire part I</vt:lpstr>
      <vt:lpstr>Safavid Empire</vt:lpstr>
      <vt:lpstr>Slide 14</vt:lpstr>
      <vt:lpstr>Letter to Shah Ismail of Persian</vt:lpstr>
      <vt:lpstr>Mughals</vt:lpstr>
      <vt:lpstr>Slide 17</vt:lpstr>
      <vt:lpstr>Slide 18</vt:lpstr>
      <vt:lpstr>Slide 19</vt:lpstr>
    </vt:vector>
  </TitlesOfParts>
  <Company>Ransom Everglades School</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Islamic Heartland and India</dc:title>
  <dc:creator>jrosenfels</dc:creator>
  <cp:lastModifiedBy>jrosenfels</cp:lastModifiedBy>
  <cp:revision>43</cp:revision>
  <dcterms:created xsi:type="dcterms:W3CDTF">2010-08-25T01:56:34Z</dcterms:created>
  <dcterms:modified xsi:type="dcterms:W3CDTF">2010-08-27T16:38:48Z</dcterms:modified>
</cp:coreProperties>
</file>